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embeddedFontLst>
    <p:embeddedFont>
      <p:font typeface="Helvetica Neue" charset="0"/>
      <p:regular r:id="rId43"/>
      <p:bold r:id="rId44"/>
      <p:italic r:id="rId45"/>
      <p:boldItalic r:id="rId46"/>
    </p:embeddedFont>
    <p:embeddedFont>
      <p:font typeface="Merriweather Sans" charset="0"/>
      <p:regular r:id="rId47"/>
      <p:bold r:id="rId48"/>
      <p:italic r:id="rId49"/>
      <p:boldItalic r:id="rId50"/>
    </p:embeddedFont>
    <p:embeddedFont>
      <p:font typeface="Times" pitchFamily="18" charset="0"/>
      <p:regular r:id="rId51"/>
      <p:bold r:id="rId52"/>
      <p:italic r:id="rId53"/>
      <p:boldItalic r:id="rId54"/>
    </p:embeddedFont>
    <p:embeddedFont>
      <p:font typeface="Georgia" pitchFamily="18" charset="0"/>
      <p:regular r:id="rId55"/>
      <p:bold r:id="rId56"/>
      <p:italic r:id="rId57"/>
      <p:boldItalic r:id="rId58"/>
    </p:embeddedFont>
    <p:embeddedFont>
      <p:font typeface="Trebuchet MS"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io2kioZ1eAuEh0jjIA9HXnMZRI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33229366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 name="Google Shape;1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x">
  <p:cSld name="TITLE_AND_BODY">
    <p:bg>
      <p:bgPr>
        <a:solidFill>
          <a:srgbClr val="F1F1F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sldNum" idx="12"/>
          </p:nvPr>
        </p:nvSpPr>
        <p:spPr>
          <a:xfrm>
            <a:off x="6312016" y="5503577"/>
            <a:ext cx="241190" cy="246449"/>
          </a:xfrm>
          <a:prstGeom prst="rect">
            <a:avLst/>
          </a:prstGeom>
          <a:noFill/>
          <a:ln>
            <a:noFill/>
          </a:ln>
        </p:spPr>
        <p:txBody>
          <a:bodyPr spcFirstLastPara="1" wrap="square" lIns="34300" tIns="34300" rIns="34300" bIns="34300" anchor="ctr" anchorCtr="0">
            <a:spAutoFit/>
          </a:bodyPr>
          <a:lstStyle>
            <a:lvl1pPr marL="0" marR="0" lvl="0" indent="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solidFill>
                <a:srgbClr val="474747"/>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p:cSld name="TITLE_AND_BODY 2">
    <p:spTree>
      <p:nvGrpSpPr>
        <p:cNvPr id="1" name="Shape 11"/>
        <p:cNvGrpSpPr/>
        <p:nvPr/>
      </p:nvGrpSpPr>
      <p:grpSpPr>
        <a:xfrm>
          <a:off x="0" y="0"/>
          <a:ext cx="0" cy="0"/>
          <a:chOff x="0" y="0"/>
          <a:chExt cx="0" cy="0"/>
        </a:xfrm>
      </p:grpSpPr>
      <p:sp>
        <p:nvSpPr>
          <p:cNvPr id="12" name="Google Shape;12;p43"/>
          <p:cNvSpPr txBox="1">
            <a:spLocks noGrp="1"/>
          </p:cNvSpPr>
          <p:nvPr>
            <p:ph type="title"/>
          </p:nvPr>
        </p:nvSpPr>
        <p:spPr>
          <a:xfrm>
            <a:off x="311698" y="1302273"/>
            <a:ext cx="8520604" cy="572710"/>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 name="Google Shape;13;p43"/>
          <p:cNvSpPr txBox="1">
            <a:spLocks noGrp="1"/>
          </p:cNvSpPr>
          <p:nvPr>
            <p:ph type="body" idx="1"/>
          </p:nvPr>
        </p:nvSpPr>
        <p:spPr>
          <a:xfrm>
            <a:off x="311698" y="2009723"/>
            <a:ext cx="8520604" cy="3416404"/>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Clr>
                <a:srgbClr val="474747"/>
              </a:buClr>
              <a:buSzPts val="1800"/>
              <a:buChar char="●"/>
              <a:defRPr/>
            </a:lvl1pPr>
            <a:lvl2pPr marL="914400" lvl="1" indent="-342900" algn="l">
              <a:lnSpc>
                <a:spcPct val="115000"/>
              </a:lnSpc>
              <a:spcBef>
                <a:spcPts val="0"/>
              </a:spcBef>
              <a:spcAft>
                <a:spcPts val="0"/>
              </a:spcAft>
              <a:buClr>
                <a:srgbClr val="474747"/>
              </a:buClr>
              <a:buSzPts val="1800"/>
              <a:buChar char="○"/>
              <a:defRPr/>
            </a:lvl2pPr>
            <a:lvl3pPr marL="1371600" lvl="2" indent="-342900" algn="l">
              <a:lnSpc>
                <a:spcPct val="115000"/>
              </a:lnSpc>
              <a:spcBef>
                <a:spcPts val="0"/>
              </a:spcBef>
              <a:spcAft>
                <a:spcPts val="0"/>
              </a:spcAft>
              <a:buClr>
                <a:srgbClr val="474747"/>
              </a:buClr>
              <a:buSzPts val="1800"/>
              <a:buChar char="■"/>
              <a:defRPr/>
            </a:lvl3pPr>
            <a:lvl4pPr marL="1828800" lvl="3" indent="-342900" algn="l">
              <a:lnSpc>
                <a:spcPct val="115000"/>
              </a:lnSpc>
              <a:spcBef>
                <a:spcPts val="0"/>
              </a:spcBef>
              <a:spcAft>
                <a:spcPts val="0"/>
              </a:spcAft>
              <a:buClr>
                <a:srgbClr val="474747"/>
              </a:buClr>
              <a:buSzPts val="1800"/>
              <a:buChar char="●"/>
              <a:defRPr/>
            </a:lvl4pPr>
            <a:lvl5pPr marL="2286000" lvl="4" indent="-342900" algn="l">
              <a:lnSpc>
                <a:spcPct val="115000"/>
              </a:lnSpc>
              <a:spcBef>
                <a:spcPts val="0"/>
              </a:spcBef>
              <a:spcAft>
                <a:spcPts val="0"/>
              </a:spcAft>
              <a:buClr>
                <a:srgbClr val="474747"/>
              </a:buClr>
              <a:buSzPts val="1800"/>
              <a:buChar char="○"/>
              <a:defRPr/>
            </a:lvl5pPr>
            <a:lvl6pPr marL="2743200" lvl="5" indent="-342900" algn="l">
              <a:lnSpc>
                <a:spcPct val="115000"/>
              </a:lnSpc>
              <a:spcBef>
                <a:spcPts val="0"/>
              </a:spcBef>
              <a:spcAft>
                <a:spcPts val="0"/>
              </a:spcAft>
              <a:buClr>
                <a:srgbClr val="474747"/>
              </a:buClr>
              <a:buSzPts val="1800"/>
              <a:buChar char="●"/>
              <a:defRPr/>
            </a:lvl6pPr>
            <a:lvl7pPr marL="3200400" lvl="6" indent="-342900" algn="l">
              <a:lnSpc>
                <a:spcPct val="115000"/>
              </a:lnSpc>
              <a:spcBef>
                <a:spcPts val="0"/>
              </a:spcBef>
              <a:spcAft>
                <a:spcPts val="0"/>
              </a:spcAft>
              <a:buClr>
                <a:srgbClr val="474747"/>
              </a:buClr>
              <a:buSzPts val="1800"/>
              <a:buChar char="●"/>
              <a:defRPr/>
            </a:lvl7pPr>
            <a:lvl8pPr marL="3657600" lvl="7" indent="-342900" algn="l">
              <a:lnSpc>
                <a:spcPct val="115000"/>
              </a:lnSpc>
              <a:spcBef>
                <a:spcPts val="0"/>
              </a:spcBef>
              <a:spcAft>
                <a:spcPts val="0"/>
              </a:spcAft>
              <a:buClr>
                <a:srgbClr val="474747"/>
              </a:buClr>
              <a:buSzPts val="1800"/>
              <a:buChar char="●"/>
              <a:defRPr/>
            </a:lvl8pPr>
            <a:lvl9pPr marL="4114800" lvl="8" indent="-342900" algn="l">
              <a:lnSpc>
                <a:spcPct val="115000"/>
              </a:lnSpc>
              <a:spcBef>
                <a:spcPts val="0"/>
              </a:spcBef>
              <a:spcAft>
                <a:spcPts val="0"/>
              </a:spcAft>
              <a:buClr>
                <a:srgbClr val="474747"/>
              </a:buClr>
              <a:buSzPts val="1800"/>
              <a:buChar char="●"/>
              <a:defRPr/>
            </a:lvl9pPr>
          </a:lstStyle>
          <a:p>
            <a:endParaRPr/>
          </a:p>
        </p:txBody>
      </p:sp>
      <p:sp>
        <p:nvSpPr>
          <p:cNvPr id="14" name="Google Shape;14;p43"/>
          <p:cNvSpPr txBox="1">
            <a:spLocks noGrp="1"/>
          </p:cNvSpPr>
          <p:nvPr>
            <p:ph type="sldNum" idx="12"/>
          </p:nvPr>
        </p:nvSpPr>
        <p:spPr>
          <a:xfrm>
            <a:off x="8656105" y="5539438"/>
            <a:ext cx="365058" cy="355657"/>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474747"/>
              </a:buClr>
              <a:buSzPts val="1200"/>
              <a:buFont typeface="Arial"/>
              <a:buNone/>
              <a:defRPr sz="1200">
                <a:solidFill>
                  <a:srgbClr val="474747"/>
                </a:solidFill>
              </a:defRPr>
            </a:lvl1pPr>
            <a:lvl2pPr marL="0" lvl="1" indent="0" algn="r">
              <a:lnSpc>
                <a:spcPct val="100000"/>
              </a:lnSpc>
              <a:spcBef>
                <a:spcPts val="0"/>
              </a:spcBef>
              <a:spcAft>
                <a:spcPts val="0"/>
              </a:spcAft>
              <a:buClr>
                <a:srgbClr val="474747"/>
              </a:buClr>
              <a:buSzPts val="1200"/>
              <a:buFont typeface="Arial"/>
              <a:buNone/>
              <a:defRPr sz="1200">
                <a:solidFill>
                  <a:srgbClr val="474747"/>
                </a:solidFill>
              </a:defRPr>
            </a:lvl2pPr>
            <a:lvl3pPr marL="0" lvl="2" indent="0" algn="r">
              <a:lnSpc>
                <a:spcPct val="100000"/>
              </a:lnSpc>
              <a:spcBef>
                <a:spcPts val="0"/>
              </a:spcBef>
              <a:spcAft>
                <a:spcPts val="0"/>
              </a:spcAft>
              <a:buClr>
                <a:srgbClr val="474747"/>
              </a:buClr>
              <a:buSzPts val="1200"/>
              <a:buFont typeface="Arial"/>
              <a:buNone/>
              <a:defRPr sz="1200">
                <a:solidFill>
                  <a:srgbClr val="474747"/>
                </a:solidFill>
              </a:defRPr>
            </a:lvl3pPr>
            <a:lvl4pPr marL="0" lvl="3" indent="0" algn="r">
              <a:lnSpc>
                <a:spcPct val="100000"/>
              </a:lnSpc>
              <a:spcBef>
                <a:spcPts val="0"/>
              </a:spcBef>
              <a:spcAft>
                <a:spcPts val="0"/>
              </a:spcAft>
              <a:buClr>
                <a:srgbClr val="474747"/>
              </a:buClr>
              <a:buSzPts val="1200"/>
              <a:buFont typeface="Arial"/>
              <a:buNone/>
              <a:defRPr sz="1200">
                <a:solidFill>
                  <a:srgbClr val="474747"/>
                </a:solidFill>
              </a:defRPr>
            </a:lvl4pPr>
            <a:lvl5pPr marL="0" lvl="4" indent="0" algn="r">
              <a:lnSpc>
                <a:spcPct val="100000"/>
              </a:lnSpc>
              <a:spcBef>
                <a:spcPts val="0"/>
              </a:spcBef>
              <a:spcAft>
                <a:spcPts val="0"/>
              </a:spcAft>
              <a:buClr>
                <a:srgbClr val="474747"/>
              </a:buClr>
              <a:buSzPts val="1200"/>
              <a:buFont typeface="Arial"/>
              <a:buNone/>
              <a:defRPr sz="1200">
                <a:solidFill>
                  <a:srgbClr val="474747"/>
                </a:solidFill>
              </a:defRPr>
            </a:lvl5pPr>
            <a:lvl6pPr marL="0" lvl="5" indent="0" algn="r">
              <a:lnSpc>
                <a:spcPct val="100000"/>
              </a:lnSpc>
              <a:spcBef>
                <a:spcPts val="0"/>
              </a:spcBef>
              <a:spcAft>
                <a:spcPts val="0"/>
              </a:spcAft>
              <a:buClr>
                <a:srgbClr val="474747"/>
              </a:buClr>
              <a:buSzPts val="1200"/>
              <a:buFont typeface="Arial"/>
              <a:buNone/>
              <a:defRPr sz="1200">
                <a:solidFill>
                  <a:srgbClr val="474747"/>
                </a:solidFill>
              </a:defRPr>
            </a:lvl6pPr>
            <a:lvl7pPr marL="0" lvl="6" indent="0" algn="r">
              <a:lnSpc>
                <a:spcPct val="100000"/>
              </a:lnSpc>
              <a:spcBef>
                <a:spcPts val="0"/>
              </a:spcBef>
              <a:spcAft>
                <a:spcPts val="0"/>
              </a:spcAft>
              <a:buClr>
                <a:srgbClr val="474747"/>
              </a:buClr>
              <a:buSzPts val="1200"/>
              <a:buFont typeface="Arial"/>
              <a:buNone/>
              <a:defRPr sz="1200">
                <a:solidFill>
                  <a:srgbClr val="474747"/>
                </a:solidFill>
              </a:defRPr>
            </a:lvl7pPr>
            <a:lvl8pPr marL="0" lvl="7" indent="0" algn="r">
              <a:lnSpc>
                <a:spcPct val="100000"/>
              </a:lnSpc>
              <a:spcBef>
                <a:spcPts val="0"/>
              </a:spcBef>
              <a:spcAft>
                <a:spcPts val="0"/>
              </a:spcAft>
              <a:buClr>
                <a:srgbClr val="474747"/>
              </a:buClr>
              <a:buSzPts val="1200"/>
              <a:buFont typeface="Arial"/>
              <a:buNone/>
              <a:defRPr sz="1200">
                <a:solidFill>
                  <a:srgbClr val="474747"/>
                </a:solidFill>
              </a:defRPr>
            </a:lvl8pPr>
            <a:lvl9pPr marL="0" lvl="8" indent="0" algn="r">
              <a:lnSpc>
                <a:spcPct val="100000"/>
              </a:lnSpc>
              <a:spcBef>
                <a:spcPts val="0"/>
              </a:spcBef>
              <a:spcAft>
                <a:spcPts val="0"/>
              </a:spcAft>
              <a:buClr>
                <a:srgbClr val="474747"/>
              </a:buClr>
              <a:buSzPts val="1200"/>
              <a:buFont typeface="Arial"/>
              <a:buNone/>
              <a:defRPr sz="1200">
                <a:solidFill>
                  <a:srgbClr val="474747"/>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5"/>
        <p:cNvGrpSpPr/>
        <p:nvPr/>
      </p:nvGrpSpPr>
      <p:grpSpPr>
        <a:xfrm>
          <a:off x="0" y="0"/>
          <a:ext cx="0" cy="0"/>
          <a:chOff x="0" y="0"/>
          <a:chExt cx="0" cy="0"/>
        </a:xfrm>
      </p:grpSpPr>
      <p:sp>
        <p:nvSpPr>
          <p:cNvPr id="16" name="Google Shape;16;p44"/>
          <p:cNvSpPr txBox="1">
            <a:spLocks noGrp="1"/>
          </p:cNvSpPr>
          <p:nvPr>
            <p:ph type="sldNum" idx="12"/>
          </p:nvPr>
        </p:nvSpPr>
        <p:spPr>
          <a:xfrm>
            <a:off x="8305800" y="6324600"/>
            <a:ext cx="386662" cy="375227"/>
          </a:xfrm>
          <a:prstGeom prst="rect">
            <a:avLst/>
          </a:prstGeom>
          <a:noFill/>
          <a:ln>
            <a:noFill/>
          </a:ln>
        </p:spPr>
        <p:txBody>
          <a:bodyPr spcFirstLastPara="1" wrap="square" lIns="45700" tIns="45700" rIns="45700" bIns="45700" anchor="t" anchorCtr="0">
            <a:spAutoFit/>
          </a:bodyPr>
          <a:lstStyle>
            <a:lvl1pPr marL="0" marR="0" lvl="0" indent="0" algn="l">
              <a:lnSpc>
                <a:spcPct val="100000"/>
              </a:lnSpc>
              <a:spcBef>
                <a:spcPts val="0"/>
              </a:spcBef>
              <a:spcAft>
                <a:spcPts val="0"/>
              </a:spcAft>
              <a:buClr>
                <a:srgbClr val="000000"/>
              </a:buClr>
              <a:buSzPts val="2000"/>
              <a:buFont typeface="Arial"/>
              <a:buNone/>
              <a:defRPr sz="2000">
                <a:solidFill>
                  <a:srgbClr val="000000"/>
                </a:solidFill>
              </a:defRPr>
            </a:lvl1pPr>
            <a:lvl2pPr marL="0" marR="0" lvl="1" indent="0" algn="l">
              <a:lnSpc>
                <a:spcPct val="100000"/>
              </a:lnSpc>
              <a:spcBef>
                <a:spcPts val="0"/>
              </a:spcBef>
              <a:spcAft>
                <a:spcPts val="0"/>
              </a:spcAft>
              <a:buClr>
                <a:srgbClr val="000000"/>
              </a:buClr>
              <a:buSzPts val="2000"/>
              <a:buFont typeface="Arial"/>
              <a:buNone/>
              <a:defRPr sz="2000">
                <a:solidFill>
                  <a:srgbClr val="000000"/>
                </a:solidFill>
              </a:defRPr>
            </a:lvl2pPr>
            <a:lvl3pPr marL="0" marR="0" lvl="2" indent="0" algn="l">
              <a:lnSpc>
                <a:spcPct val="100000"/>
              </a:lnSpc>
              <a:spcBef>
                <a:spcPts val="0"/>
              </a:spcBef>
              <a:spcAft>
                <a:spcPts val="0"/>
              </a:spcAft>
              <a:buClr>
                <a:srgbClr val="000000"/>
              </a:buClr>
              <a:buSzPts val="2000"/>
              <a:buFont typeface="Arial"/>
              <a:buNone/>
              <a:defRPr sz="2000">
                <a:solidFill>
                  <a:srgbClr val="000000"/>
                </a:solidFill>
              </a:defRPr>
            </a:lvl3pPr>
            <a:lvl4pPr marL="0" marR="0" lvl="3" indent="0" algn="l">
              <a:lnSpc>
                <a:spcPct val="100000"/>
              </a:lnSpc>
              <a:spcBef>
                <a:spcPts val="0"/>
              </a:spcBef>
              <a:spcAft>
                <a:spcPts val="0"/>
              </a:spcAft>
              <a:buClr>
                <a:srgbClr val="000000"/>
              </a:buClr>
              <a:buSzPts val="2000"/>
              <a:buFont typeface="Arial"/>
              <a:buNone/>
              <a:defRPr sz="2000">
                <a:solidFill>
                  <a:srgbClr val="000000"/>
                </a:solidFill>
              </a:defRPr>
            </a:lvl4pPr>
            <a:lvl5pPr marL="0" marR="0" lvl="4" indent="0" algn="l">
              <a:lnSpc>
                <a:spcPct val="100000"/>
              </a:lnSpc>
              <a:spcBef>
                <a:spcPts val="0"/>
              </a:spcBef>
              <a:spcAft>
                <a:spcPts val="0"/>
              </a:spcAft>
              <a:buClr>
                <a:srgbClr val="000000"/>
              </a:buClr>
              <a:buSzPts val="2000"/>
              <a:buFont typeface="Arial"/>
              <a:buNone/>
              <a:defRPr sz="2000">
                <a:solidFill>
                  <a:srgbClr val="000000"/>
                </a:solidFill>
              </a:defRPr>
            </a:lvl5pPr>
            <a:lvl6pPr marL="0" marR="0" lvl="5" indent="0" algn="l">
              <a:lnSpc>
                <a:spcPct val="100000"/>
              </a:lnSpc>
              <a:spcBef>
                <a:spcPts val="0"/>
              </a:spcBef>
              <a:spcAft>
                <a:spcPts val="0"/>
              </a:spcAft>
              <a:buClr>
                <a:srgbClr val="000000"/>
              </a:buClr>
              <a:buSzPts val="2000"/>
              <a:buFont typeface="Arial"/>
              <a:buNone/>
              <a:defRPr sz="2000">
                <a:solidFill>
                  <a:srgbClr val="000000"/>
                </a:solidFill>
              </a:defRPr>
            </a:lvl6pPr>
            <a:lvl7pPr marL="0" marR="0" lvl="6" indent="0" algn="l">
              <a:lnSpc>
                <a:spcPct val="100000"/>
              </a:lnSpc>
              <a:spcBef>
                <a:spcPts val="0"/>
              </a:spcBef>
              <a:spcAft>
                <a:spcPts val="0"/>
              </a:spcAft>
              <a:buClr>
                <a:srgbClr val="000000"/>
              </a:buClr>
              <a:buSzPts val="2000"/>
              <a:buFont typeface="Arial"/>
              <a:buNone/>
              <a:defRPr sz="2000">
                <a:solidFill>
                  <a:srgbClr val="000000"/>
                </a:solidFill>
              </a:defRPr>
            </a:lvl7pPr>
            <a:lvl8pPr marL="0" marR="0" lvl="7" indent="0" algn="l">
              <a:lnSpc>
                <a:spcPct val="100000"/>
              </a:lnSpc>
              <a:spcBef>
                <a:spcPts val="0"/>
              </a:spcBef>
              <a:spcAft>
                <a:spcPts val="0"/>
              </a:spcAft>
              <a:buClr>
                <a:srgbClr val="000000"/>
              </a:buClr>
              <a:buSzPts val="2000"/>
              <a:buFont typeface="Arial"/>
              <a:buNone/>
              <a:defRPr sz="2000">
                <a:solidFill>
                  <a:srgbClr val="000000"/>
                </a:solidFill>
              </a:defRPr>
            </a:lvl8pPr>
            <a:lvl9pPr marL="0" marR="0" lvl="8" indent="0" algn="l">
              <a:lnSpc>
                <a:spcPct val="100000"/>
              </a:lnSpc>
              <a:spcBef>
                <a:spcPts val="0"/>
              </a:spcBef>
              <a:spcAft>
                <a:spcPts val="0"/>
              </a:spcAft>
              <a:buClr>
                <a:srgbClr val="000000"/>
              </a:buClr>
              <a:buSzPts val="2000"/>
              <a:buFont typeface="Arial"/>
              <a:buNone/>
              <a:defRPr sz="2000">
                <a:solidFill>
                  <a:srgbClr val="000000"/>
                </a:solidFill>
              </a:defRPr>
            </a:lvl9pPr>
          </a:lstStyle>
          <a:p>
            <a:pPr marL="0" lvl="0" indent="0" algn="l" rtl="0">
              <a:spcBef>
                <a:spcPts val="0"/>
              </a:spcBef>
              <a:spcAft>
                <a:spcPts val="0"/>
              </a:spcAft>
              <a:buNone/>
            </a:pPr>
            <a:fld id="{00000000-1234-1234-1234-123412341234}" type="slidenum">
              <a:rPr lang="en-US"/>
              <a:t>‹#›</a:t>
            </a:fld>
            <a:endParaRPr sz="1200">
              <a:solidFill>
                <a:srgbClr val="474747"/>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311698" y="1302273"/>
            <a:ext cx="8520604" cy="572710"/>
          </a:xfrm>
          <a:prstGeom prst="rect">
            <a:avLst/>
          </a:prstGeom>
          <a:noFill/>
          <a:ln>
            <a:noFill/>
          </a:ln>
        </p:spPr>
        <p:txBody>
          <a:bodyPr spcFirstLastPara="1" wrap="square" lIns="91400" tIns="91400" rIns="91400" bIns="91400" anchor="t" anchorCtr="0">
            <a:normAutofit/>
          </a:bodyPr>
          <a:lstStyle>
            <a:lvl1pPr marR="0" lvl="0"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
        <p:nvSpPr>
          <p:cNvPr id="7" name="Google Shape;7;p41"/>
          <p:cNvSpPr txBox="1">
            <a:spLocks noGrp="1"/>
          </p:cNvSpPr>
          <p:nvPr>
            <p:ph type="body" idx="1"/>
          </p:nvPr>
        </p:nvSpPr>
        <p:spPr>
          <a:xfrm>
            <a:off x="311698" y="2009723"/>
            <a:ext cx="8520604" cy="3416404"/>
          </a:xfrm>
          <a:prstGeom prst="rect">
            <a:avLst/>
          </a:prstGeom>
          <a:noFill/>
          <a:ln>
            <a:noFill/>
          </a:ln>
        </p:spPr>
        <p:txBody>
          <a:bodyPr spcFirstLastPara="1" wrap="square" lIns="91400" tIns="91400" rIns="91400" bIns="91400" anchor="t" anchorCtr="0">
            <a:normAutofit/>
          </a:bodyPr>
          <a:lstStyle>
            <a:lvl1pPr marL="457200" marR="0" lvl="0" indent="-381000" algn="l" rtl="0">
              <a:lnSpc>
                <a:spcPct val="115000"/>
              </a:lnSpc>
              <a:spcBef>
                <a:spcPts val="0"/>
              </a:spcBef>
              <a:spcAft>
                <a:spcPts val="0"/>
              </a:spcAft>
              <a:buClr>
                <a:srgbClr val="474747"/>
              </a:buClr>
              <a:buSzPts val="2400"/>
              <a:buFont typeface="Arial"/>
              <a:buChar char="●"/>
              <a:defRPr sz="2400" b="0" i="0" u="none" strike="noStrike" cap="none">
                <a:solidFill>
                  <a:srgbClr val="474747"/>
                </a:solidFill>
                <a:latin typeface="Arial"/>
                <a:ea typeface="Arial"/>
                <a:cs typeface="Arial"/>
                <a:sym typeface="Arial"/>
              </a:defRPr>
            </a:lvl1pPr>
            <a:lvl2pPr marL="914400" marR="0" lvl="1" indent="-381000" algn="l" rtl="0">
              <a:lnSpc>
                <a:spcPct val="115000"/>
              </a:lnSpc>
              <a:spcBef>
                <a:spcPts val="0"/>
              </a:spcBef>
              <a:spcAft>
                <a:spcPts val="0"/>
              </a:spcAft>
              <a:buClr>
                <a:srgbClr val="474747"/>
              </a:buClr>
              <a:buSzPts val="2400"/>
              <a:buFont typeface="Arial"/>
              <a:buChar char="○"/>
              <a:defRPr sz="2400" b="0" i="0" u="none" strike="noStrike" cap="none">
                <a:solidFill>
                  <a:srgbClr val="474747"/>
                </a:solidFill>
                <a:latin typeface="Arial"/>
                <a:ea typeface="Arial"/>
                <a:cs typeface="Arial"/>
                <a:sym typeface="Arial"/>
              </a:defRPr>
            </a:lvl2pPr>
            <a:lvl3pPr marL="1371600" marR="0" lvl="2" indent="-381000" algn="l" rtl="0">
              <a:lnSpc>
                <a:spcPct val="115000"/>
              </a:lnSpc>
              <a:spcBef>
                <a:spcPts val="0"/>
              </a:spcBef>
              <a:spcAft>
                <a:spcPts val="0"/>
              </a:spcAft>
              <a:buClr>
                <a:srgbClr val="474747"/>
              </a:buClr>
              <a:buSzPts val="2400"/>
              <a:buFont typeface="Arial"/>
              <a:buChar char="■"/>
              <a:defRPr sz="2400" b="0" i="0" u="none" strike="noStrike" cap="none">
                <a:solidFill>
                  <a:srgbClr val="474747"/>
                </a:solidFill>
                <a:latin typeface="Arial"/>
                <a:ea typeface="Arial"/>
                <a:cs typeface="Arial"/>
                <a:sym typeface="Arial"/>
              </a:defRPr>
            </a:lvl3pPr>
            <a:lvl4pPr marL="1828800" marR="0" lvl="3" indent="-381000" algn="l" rtl="0">
              <a:lnSpc>
                <a:spcPct val="115000"/>
              </a:lnSpc>
              <a:spcBef>
                <a:spcPts val="0"/>
              </a:spcBef>
              <a:spcAft>
                <a:spcPts val="0"/>
              </a:spcAft>
              <a:buClr>
                <a:srgbClr val="474747"/>
              </a:buClr>
              <a:buSzPts val="2400"/>
              <a:buFont typeface="Arial"/>
              <a:buChar char="●"/>
              <a:defRPr sz="2400" b="0" i="0" u="none" strike="noStrike" cap="none">
                <a:solidFill>
                  <a:srgbClr val="474747"/>
                </a:solidFill>
                <a:latin typeface="Arial"/>
                <a:ea typeface="Arial"/>
                <a:cs typeface="Arial"/>
                <a:sym typeface="Arial"/>
              </a:defRPr>
            </a:lvl4pPr>
            <a:lvl5pPr marL="2286000" marR="0" lvl="4" indent="-381000" algn="l" rtl="0">
              <a:lnSpc>
                <a:spcPct val="115000"/>
              </a:lnSpc>
              <a:spcBef>
                <a:spcPts val="0"/>
              </a:spcBef>
              <a:spcAft>
                <a:spcPts val="0"/>
              </a:spcAft>
              <a:buClr>
                <a:srgbClr val="474747"/>
              </a:buClr>
              <a:buSzPts val="2400"/>
              <a:buFont typeface="Arial"/>
              <a:buChar char="○"/>
              <a:defRPr sz="2400" b="0" i="0" u="none" strike="noStrike" cap="none">
                <a:solidFill>
                  <a:srgbClr val="474747"/>
                </a:solidFill>
                <a:latin typeface="Arial"/>
                <a:ea typeface="Arial"/>
                <a:cs typeface="Arial"/>
                <a:sym typeface="Arial"/>
              </a:defRPr>
            </a:lvl5pPr>
            <a:lvl6pPr marL="2743200" marR="0" lvl="5" indent="-381000" algn="l" rtl="0">
              <a:lnSpc>
                <a:spcPct val="115000"/>
              </a:lnSpc>
              <a:spcBef>
                <a:spcPts val="0"/>
              </a:spcBef>
              <a:spcAft>
                <a:spcPts val="0"/>
              </a:spcAft>
              <a:buClr>
                <a:srgbClr val="474747"/>
              </a:buClr>
              <a:buSzPts val="2400"/>
              <a:buFont typeface="Arial"/>
              <a:buChar char="●"/>
              <a:defRPr sz="2400" b="0" i="0" u="none" strike="noStrike" cap="none">
                <a:solidFill>
                  <a:srgbClr val="474747"/>
                </a:solidFill>
                <a:latin typeface="Arial"/>
                <a:ea typeface="Arial"/>
                <a:cs typeface="Arial"/>
                <a:sym typeface="Arial"/>
              </a:defRPr>
            </a:lvl6pPr>
            <a:lvl7pPr marL="3200400" marR="0" lvl="6" indent="-381000" algn="l" rtl="0">
              <a:lnSpc>
                <a:spcPct val="115000"/>
              </a:lnSpc>
              <a:spcBef>
                <a:spcPts val="0"/>
              </a:spcBef>
              <a:spcAft>
                <a:spcPts val="0"/>
              </a:spcAft>
              <a:buClr>
                <a:srgbClr val="474747"/>
              </a:buClr>
              <a:buSzPts val="2400"/>
              <a:buFont typeface="Arial"/>
              <a:buChar char="●"/>
              <a:defRPr sz="2400" b="0" i="0" u="none" strike="noStrike" cap="none">
                <a:solidFill>
                  <a:srgbClr val="474747"/>
                </a:solidFill>
                <a:latin typeface="Arial"/>
                <a:ea typeface="Arial"/>
                <a:cs typeface="Arial"/>
                <a:sym typeface="Arial"/>
              </a:defRPr>
            </a:lvl7pPr>
            <a:lvl8pPr marL="3657600" marR="0" lvl="7" indent="-381000" algn="l" rtl="0">
              <a:lnSpc>
                <a:spcPct val="115000"/>
              </a:lnSpc>
              <a:spcBef>
                <a:spcPts val="0"/>
              </a:spcBef>
              <a:spcAft>
                <a:spcPts val="0"/>
              </a:spcAft>
              <a:buClr>
                <a:srgbClr val="474747"/>
              </a:buClr>
              <a:buSzPts val="2400"/>
              <a:buFont typeface="Arial"/>
              <a:buChar char="●"/>
              <a:defRPr sz="2400" b="0" i="0" u="none" strike="noStrike" cap="none">
                <a:solidFill>
                  <a:srgbClr val="474747"/>
                </a:solidFill>
                <a:latin typeface="Arial"/>
                <a:ea typeface="Arial"/>
                <a:cs typeface="Arial"/>
                <a:sym typeface="Arial"/>
              </a:defRPr>
            </a:lvl8pPr>
            <a:lvl9pPr marL="4114800" marR="0" lvl="8" indent="-381000" algn="l" rtl="0">
              <a:lnSpc>
                <a:spcPct val="115000"/>
              </a:lnSpc>
              <a:spcBef>
                <a:spcPts val="0"/>
              </a:spcBef>
              <a:spcAft>
                <a:spcPts val="0"/>
              </a:spcAft>
              <a:buClr>
                <a:srgbClr val="474747"/>
              </a:buClr>
              <a:buSzPts val="2400"/>
              <a:buFont typeface="Arial"/>
              <a:buChar char="●"/>
              <a:defRPr sz="2400" b="0" i="0" u="none" strike="noStrike" cap="none">
                <a:solidFill>
                  <a:srgbClr val="474747"/>
                </a:solidFill>
                <a:latin typeface="Arial"/>
                <a:ea typeface="Arial"/>
                <a:cs typeface="Arial"/>
                <a:sym typeface="Arial"/>
              </a:defRPr>
            </a:lvl9pPr>
          </a:lstStyle>
          <a:p>
            <a:endParaRPr/>
          </a:p>
        </p:txBody>
      </p:sp>
      <p:sp>
        <p:nvSpPr>
          <p:cNvPr id="8" name="Google Shape;8;p41"/>
          <p:cNvSpPr txBox="1">
            <a:spLocks noGrp="1"/>
          </p:cNvSpPr>
          <p:nvPr>
            <p:ph type="sldNum" idx="12"/>
          </p:nvPr>
        </p:nvSpPr>
        <p:spPr>
          <a:xfrm>
            <a:off x="8656105" y="5539438"/>
            <a:ext cx="365058" cy="355657"/>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474747"/>
              </a:buClr>
              <a:buSzPts val="1200"/>
              <a:buFont typeface="Arial"/>
              <a:buNone/>
              <a:defRPr sz="1200" b="0" i="0" u="none" strike="noStrike" cap="none">
                <a:solidFill>
                  <a:srgbClr val="474747"/>
                </a:solidFill>
                <a:latin typeface="Arial"/>
                <a:ea typeface="Arial"/>
                <a:cs typeface="Arial"/>
                <a:sym typeface="Arial"/>
              </a:defRPr>
            </a:lvl1pPr>
            <a:lvl2pPr marL="0" marR="0" lvl="1" indent="0" algn="r" rtl="0">
              <a:lnSpc>
                <a:spcPct val="100000"/>
              </a:lnSpc>
              <a:spcBef>
                <a:spcPts val="0"/>
              </a:spcBef>
              <a:spcAft>
                <a:spcPts val="0"/>
              </a:spcAft>
              <a:buClr>
                <a:srgbClr val="474747"/>
              </a:buClr>
              <a:buSzPts val="1200"/>
              <a:buFont typeface="Arial"/>
              <a:buNone/>
              <a:defRPr sz="1200" b="0" i="0" u="none" strike="noStrike" cap="none">
                <a:solidFill>
                  <a:srgbClr val="474747"/>
                </a:solidFill>
                <a:latin typeface="Arial"/>
                <a:ea typeface="Arial"/>
                <a:cs typeface="Arial"/>
                <a:sym typeface="Arial"/>
              </a:defRPr>
            </a:lvl2pPr>
            <a:lvl3pPr marL="0" marR="0" lvl="2" indent="0" algn="r" rtl="0">
              <a:lnSpc>
                <a:spcPct val="100000"/>
              </a:lnSpc>
              <a:spcBef>
                <a:spcPts val="0"/>
              </a:spcBef>
              <a:spcAft>
                <a:spcPts val="0"/>
              </a:spcAft>
              <a:buClr>
                <a:srgbClr val="474747"/>
              </a:buClr>
              <a:buSzPts val="1200"/>
              <a:buFont typeface="Arial"/>
              <a:buNone/>
              <a:defRPr sz="1200" b="0" i="0" u="none" strike="noStrike" cap="none">
                <a:solidFill>
                  <a:srgbClr val="474747"/>
                </a:solidFill>
                <a:latin typeface="Arial"/>
                <a:ea typeface="Arial"/>
                <a:cs typeface="Arial"/>
                <a:sym typeface="Arial"/>
              </a:defRPr>
            </a:lvl3pPr>
            <a:lvl4pPr marL="0" marR="0" lvl="3" indent="0" algn="r" rtl="0">
              <a:lnSpc>
                <a:spcPct val="100000"/>
              </a:lnSpc>
              <a:spcBef>
                <a:spcPts val="0"/>
              </a:spcBef>
              <a:spcAft>
                <a:spcPts val="0"/>
              </a:spcAft>
              <a:buClr>
                <a:srgbClr val="474747"/>
              </a:buClr>
              <a:buSzPts val="1200"/>
              <a:buFont typeface="Arial"/>
              <a:buNone/>
              <a:defRPr sz="1200" b="0" i="0" u="none" strike="noStrike" cap="none">
                <a:solidFill>
                  <a:srgbClr val="474747"/>
                </a:solidFill>
                <a:latin typeface="Arial"/>
                <a:ea typeface="Arial"/>
                <a:cs typeface="Arial"/>
                <a:sym typeface="Arial"/>
              </a:defRPr>
            </a:lvl4pPr>
            <a:lvl5pPr marL="0" marR="0" lvl="4" indent="0" algn="r" rtl="0">
              <a:lnSpc>
                <a:spcPct val="100000"/>
              </a:lnSpc>
              <a:spcBef>
                <a:spcPts val="0"/>
              </a:spcBef>
              <a:spcAft>
                <a:spcPts val="0"/>
              </a:spcAft>
              <a:buClr>
                <a:srgbClr val="474747"/>
              </a:buClr>
              <a:buSzPts val="1200"/>
              <a:buFont typeface="Arial"/>
              <a:buNone/>
              <a:defRPr sz="1200" b="0" i="0" u="none" strike="noStrike" cap="none">
                <a:solidFill>
                  <a:srgbClr val="474747"/>
                </a:solidFill>
                <a:latin typeface="Arial"/>
                <a:ea typeface="Arial"/>
                <a:cs typeface="Arial"/>
                <a:sym typeface="Arial"/>
              </a:defRPr>
            </a:lvl5pPr>
            <a:lvl6pPr marL="0" marR="0" lvl="5" indent="0" algn="r" rtl="0">
              <a:lnSpc>
                <a:spcPct val="100000"/>
              </a:lnSpc>
              <a:spcBef>
                <a:spcPts val="0"/>
              </a:spcBef>
              <a:spcAft>
                <a:spcPts val="0"/>
              </a:spcAft>
              <a:buClr>
                <a:srgbClr val="474747"/>
              </a:buClr>
              <a:buSzPts val="1200"/>
              <a:buFont typeface="Arial"/>
              <a:buNone/>
              <a:defRPr sz="1200" b="0" i="0" u="none" strike="noStrike" cap="none">
                <a:solidFill>
                  <a:srgbClr val="474747"/>
                </a:solidFill>
                <a:latin typeface="Arial"/>
                <a:ea typeface="Arial"/>
                <a:cs typeface="Arial"/>
                <a:sym typeface="Arial"/>
              </a:defRPr>
            </a:lvl6pPr>
            <a:lvl7pPr marL="0" marR="0" lvl="6" indent="0" algn="r" rtl="0">
              <a:lnSpc>
                <a:spcPct val="100000"/>
              </a:lnSpc>
              <a:spcBef>
                <a:spcPts val="0"/>
              </a:spcBef>
              <a:spcAft>
                <a:spcPts val="0"/>
              </a:spcAft>
              <a:buClr>
                <a:srgbClr val="474747"/>
              </a:buClr>
              <a:buSzPts val="1200"/>
              <a:buFont typeface="Arial"/>
              <a:buNone/>
              <a:defRPr sz="1200" b="0" i="0" u="none" strike="noStrike" cap="none">
                <a:solidFill>
                  <a:srgbClr val="474747"/>
                </a:solidFill>
                <a:latin typeface="Arial"/>
                <a:ea typeface="Arial"/>
                <a:cs typeface="Arial"/>
                <a:sym typeface="Arial"/>
              </a:defRPr>
            </a:lvl7pPr>
            <a:lvl8pPr marL="0" marR="0" lvl="7" indent="0" algn="r" rtl="0">
              <a:lnSpc>
                <a:spcPct val="100000"/>
              </a:lnSpc>
              <a:spcBef>
                <a:spcPts val="0"/>
              </a:spcBef>
              <a:spcAft>
                <a:spcPts val="0"/>
              </a:spcAft>
              <a:buClr>
                <a:srgbClr val="474747"/>
              </a:buClr>
              <a:buSzPts val="1200"/>
              <a:buFont typeface="Arial"/>
              <a:buNone/>
              <a:defRPr sz="1200" b="0" i="0" u="none" strike="noStrike" cap="none">
                <a:solidFill>
                  <a:srgbClr val="474747"/>
                </a:solidFill>
                <a:latin typeface="Arial"/>
                <a:ea typeface="Arial"/>
                <a:cs typeface="Arial"/>
                <a:sym typeface="Arial"/>
              </a:defRPr>
            </a:lvl8pPr>
            <a:lvl9pPr marL="0" marR="0" lvl="8" indent="0" algn="r" rtl="0">
              <a:lnSpc>
                <a:spcPct val="100000"/>
              </a:lnSpc>
              <a:spcBef>
                <a:spcPts val="0"/>
              </a:spcBef>
              <a:spcAft>
                <a:spcPts val="0"/>
              </a:spcAft>
              <a:buClr>
                <a:srgbClr val="474747"/>
              </a:buClr>
              <a:buSzPts val="1200"/>
              <a:buFont typeface="Arial"/>
              <a:buNone/>
              <a:defRPr sz="1200" b="0" i="0" u="none" strike="noStrike" cap="none">
                <a:solidFill>
                  <a:srgbClr val="47474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grpSp>
        <p:nvGrpSpPr>
          <p:cNvPr id="21" name="Google Shape;21;p1"/>
          <p:cNvGrpSpPr/>
          <p:nvPr/>
        </p:nvGrpSpPr>
        <p:grpSpPr>
          <a:xfrm>
            <a:off x="-289258" y="10926"/>
            <a:ext cx="2343613" cy="6836139"/>
            <a:chOff x="0" y="-1"/>
            <a:chExt cx="2343612" cy="6836138"/>
          </a:xfrm>
        </p:grpSpPr>
        <p:sp>
          <p:nvSpPr>
            <p:cNvPr id="22" name="Google Shape;22;p1"/>
            <p:cNvSpPr/>
            <p:nvPr/>
          </p:nvSpPr>
          <p:spPr>
            <a:xfrm>
              <a:off x="0" y="-1"/>
              <a:ext cx="2343607" cy="6836138"/>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Georgia"/>
                <a:buNone/>
              </a:pPr>
              <a:endParaRPr sz="1800" b="1" i="0" u="none" strike="noStrike" cap="none">
                <a:solidFill>
                  <a:srgbClr val="FFFFFF"/>
                </a:solidFill>
                <a:latin typeface="Georgia"/>
                <a:ea typeface="Georgia"/>
                <a:cs typeface="Georgia"/>
                <a:sym typeface="Georgia"/>
              </a:endParaRPr>
            </a:p>
          </p:txBody>
        </p:sp>
        <p:sp>
          <p:nvSpPr>
            <p:cNvPr id="23" name="Google Shape;23;p1"/>
            <p:cNvSpPr txBox="1"/>
            <p:nvPr/>
          </p:nvSpPr>
          <p:spPr>
            <a:xfrm>
              <a:off x="0" y="2716997"/>
              <a:ext cx="2343612" cy="1402149"/>
            </a:xfrm>
            <a:prstGeom prst="rect">
              <a:avLst/>
            </a:prstGeom>
            <a:noFill/>
            <a:ln>
              <a:noFill/>
            </a:ln>
          </p:spPr>
          <p:txBody>
            <a:bodyPr spcFirstLastPara="1" wrap="square" lIns="34300" tIns="34300" rIns="34300" bIns="34300" anchor="ctr" anchorCtr="0">
              <a:spAutoFit/>
            </a:bodyPr>
            <a:lstStyle/>
            <a:p>
              <a:pPr marL="0" marR="0" lvl="0" indent="0" algn="ctr" rtl="0">
                <a:lnSpc>
                  <a:spcPct val="100000"/>
                </a:lnSpc>
                <a:spcBef>
                  <a:spcPts val="0"/>
                </a:spcBef>
                <a:spcAft>
                  <a:spcPts val="0"/>
                </a:spcAft>
                <a:buClr>
                  <a:srgbClr val="FFFFFF"/>
                </a:buClr>
                <a:buSzPts val="1800"/>
                <a:buFont typeface="Georgia"/>
                <a:buNone/>
              </a:pPr>
              <a:r>
                <a:rPr lang="en-US" sz="1800" b="1" i="0" u="none" strike="noStrike" cap="none">
                  <a:solidFill>
                    <a:srgbClr val="FFFFFF"/>
                  </a:solidFill>
                  <a:latin typeface="Georgia"/>
                  <a:ea typeface="Georgia"/>
                  <a:cs typeface="Georgia"/>
                  <a:sym typeface="Georgia"/>
                </a:rPr>
                <a:t>Al-Farabi Kazakh National University</a:t>
              </a:r>
              <a:endParaRPr/>
            </a:p>
            <a:p>
              <a:pPr marL="0" marR="0" lvl="0" indent="0" algn="ctr" rtl="0">
                <a:lnSpc>
                  <a:spcPct val="100000"/>
                </a:lnSpc>
                <a:spcBef>
                  <a:spcPts val="0"/>
                </a:spcBef>
                <a:spcAft>
                  <a:spcPts val="0"/>
                </a:spcAft>
                <a:buClr>
                  <a:srgbClr val="FFFFFF"/>
                </a:buClr>
                <a:buSzPts val="1800"/>
                <a:buFont typeface="Georgia"/>
                <a:buNone/>
              </a:pPr>
              <a:r>
                <a:rPr lang="en-US" sz="1800" b="1" i="0" u="none" strike="noStrike" cap="none">
                  <a:solidFill>
                    <a:srgbClr val="FFFFFF"/>
                  </a:solidFill>
                  <a:latin typeface="Georgia"/>
                  <a:ea typeface="Georgia"/>
                  <a:cs typeface="Georgia"/>
                  <a:sym typeface="Georgia"/>
                </a:rPr>
                <a:t>Higher School of Medicine</a:t>
              </a:r>
              <a:endParaRPr/>
            </a:p>
          </p:txBody>
        </p:sp>
      </p:grpSp>
      <p:cxnSp>
        <p:nvCxnSpPr>
          <p:cNvPr id="24" name="Google Shape;24;p1"/>
          <p:cNvCxnSpPr/>
          <p:nvPr/>
        </p:nvCxnSpPr>
        <p:spPr>
          <a:xfrm>
            <a:off x="-5" y="2456433"/>
            <a:ext cx="9153547" cy="1"/>
          </a:xfrm>
          <a:prstGeom prst="straightConnector1">
            <a:avLst/>
          </a:prstGeom>
          <a:noFill/>
          <a:ln w="9525" cap="flat" cmpd="sng">
            <a:solidFill>
              <a:srgbClr val="A8A8A8">
                <a:alpha val="49803"/>
              </a:srgbClr>
            </a:solidFill>
            <a:prstDash val="solid"/>
            <a:round/>
            <a:headEnd type="none" w="sm" len="sm"/>
            <a:tailEnd type="none" w="sm" len="sm"/>
          </a:ln>
        </p:spPr>
      </p:cxnSp>
      <p:sp>
        <p:nvSpPr>
          <p:cNvPr id="25" name="Google Shape;25;p1"/>
          <p:cNvSpPr txBox="1"/>
          <p:nvPr/>
        </p:nvSpPr>
        <p:spPr>
          <a:xfrm>
            <a:off x="3714567" y="752545"/>
            <a:ext cx="4074722" cy="1231106"/>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4400"/>
              <a:buFont typeface="Arial"/>
              <a:buNone/>
            </a:pPr>
            <a:r>
              <a:rPr lang="kk-KZ" sz="4000" b="1" dirty="0" smtClean="0">
                <a:latin typeface="+mn-lt"/>
              </a:rPr>
              <a:t>Ас қорыту жүйесі</a:t>
            </a:r>
            <a:endParaRPr sz="4000" b="1" dirty="0">
              <a:latin typeface="+mn-lt"/>
            </a:endParaRPr>
          </a:p>
        </p:txBody>
      </p:sp>
      <p:pic>
        <p:nvPicPr>
          <p:cNvPr id="26" name="Google Shape;26;p1" descr="image1.png"/>
          <p:cNvPicPr preferRelativeResize="0"/>
          <p:nvPr/>
        </p:nvPicPr>
        <p:blipFill rotWithShape="1">
          <a:blip r:embed="rId3">
            <a:alphaModFix/>
          </a:blip>
          <a:srcRect/>
          <a:stretch/>
        </p:blipFill>
        <p:spPr>
          <a:xfrm>
            <a:off x="383102" y="1215423"/>
            <a:ext cx="1227553" cy="1069889"/>
          </a:xfrm>
          <a:prstGeom prst="rect">
            <a:avLst/>
          </a:prstGeom>
          <a:noFill/>
          <a:ln>
            <a:noFill/>
          </a:ln>
        </p:spPr>
      </p:pic>
      <p:pic>
        <p:nvPicPr>
          <p:cNvPr id="27" name="Google Shape;27;p1" descr="Screen Shot 2019-08-30 at 10.12.32.png"/>
          <p:cNvPicPr preferRelativeResize="0"/>
          <p:nvPr/>
        </p:nvPicPr>
        <p:blipFill rotWithShape="1">
          <a:blip r:embed="rId4">
            <a:alphaModFix/>
          </a:blip>
          <a:srcRect/>
          <a:stretch/>
        </p:blipFill>
        <p:spPr>
          <a:xfrm>
            <a:off x="3825239" y="2285295"/>
            <a:ext cx="2857401" cy="3971447"/>
          </a:xfrm>
          <a:prstGeom prst="rect">
            <a:avLst/>
          </a:prstGeom>
          <a:noFill/>
          <a:ln>
            <a:noFill/>
          </a:ln>
        </p:spPr>
      </p:pic>
      <p:sp>
        <p:nvSpPr>
          <p:cNvPr id="28" name="Google Shape;28;p1"/>
          <p:cNvSpPr txBox="1"/>
          <p:nvPr/>
        </p:nvSpPr>
        <p:spPr>
          <a:xfrm>
            <a:off x="3587421" y="6382423"/>
            <a:ext cx="3333000" cy="2412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444444"/>
              </a:buClr>
              <a:buSzPts val="900"/>
              <a:buFont typeface="Helvetica Neue"/>
              <a:buNone/>
            </a:pPr>
            <a:r>
              <a:rPr lang="en-US" sz="900" b="0" i="0" u="none" strike="noStrike" cap="none">
                <a:solidFill>
                  <a:srgbClr val="444444"/>
                </a:solidFill>
                <a:latin typeface="Helvetica Neue"/>
                <a:ea typeface="Helvetica Neue"/>
                <a:cs typeface="Helvetica Neue"/>
                <a:sym typeface="Helvetica Neue"/>
              </a:rPr>
              <a:t>Figure from: Saladin, Anatomy &amp; Physiology, McGraw Hill, 2018</a:t>
            </a:r>
            <a:endParaRPr/>
          </a:p>
        </p:txBody>
      </p:sp>
      <p:sp>
        <p:nvSpPr>
          <p:cNvPr id="29" name="Google Shape;29;p1"/>
          <p:cNvSpPr txBox="1"/>
          <p:nvPr/>
        </p:nvSpPr>
        <p:spPr>
          <a:xfrm>
            <a:off x="6682650" y="2919425"/>
            <a:ext cx="2343600" cy="1257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kk-KZ" sz="2000" b="1" dirty="0" smtClean="0">
                <a:solidFill>
                  <a:schemeClr val="dk1"/>
                </a:solidFill>
              </a:rPr>
              <a:t>Жіңішке және тоқ ішектер</a:t>
            </a:r>
            <a:endParaRPr sz="2000" b="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10</a:t>
            </a:fld>
            <a:endParaRPr/>
          </a:p>
        </p:txBody>
      </p:sp>
      <p:pic>
        <p:nvPicPr>
          <p:cNvPr id="138" name="Google Shape;138;p10" descr="Screen Shot 2020-09-11 at 10.14.35.png"/>
          <p:cNvPicPr preferRelativeResize="0"/>
          <p:nvPr/>
        </p:nvPicPr>
        <p:blipFill rotWithShape="1">
          <a:blip r:embed="rId3">
            <a:alphaModFix/>
          </a:blip>
          <a:srcRect/>
          <a:stretch/>
        </p:blipFill>
        <p:spPr>
          <a:xfrm>
            <a:off x="186207" y="1027955"/>
            <a:ext cx="8979053" cy="3925790"/>
          </a:xfrm>
          <a:prstGeom prst="rect">
            <a:avLst/>
          </a:prstGeom>
          <a:noFill/>
          <a:ln>
            <a:noFill/>
          </a:ln>
        </p:spPr>
      </p:pic>
      <p:sp>
        <p:nvSpPr>
          <p:cNvPr id="139" name="Google Shape;139;p10"/>
          <p:cNvSpPr txBox="1"/>
          <p:nvPr/>
        </p:nvSpPr>
        <p:spPr>
          <a:xfrm>
            <a:off x="1403491" y="635465"/>
            <a:ext cx="6337019" cy="32003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Copyright © The McGraw-Hill Companies, Inc. Permission required for reproduction or display.</a:t>
            </a:r>
            <a:endParaRPr/>
          </a:p>
          <a:p>
            <a:pPr marL="0" marR="0" lvl="0" indent="0" algn="l" rtl="0">
              <a:lnSpc>
                <a:spcPct val="100000"/>
              </a:lnSpc>
              <a:spcBef>
                <a:spcPts val="0"/>
              </a:spcBef>
              <a:spcAft>
                <a:spcPts val="0"/>
              </a:spcAft>
              <a:buClr>
                <a:srgbClr val="444444"/>
              </a:buClr>
              <a:buSzPts val="900"/>
              <a:buFont typeface="Helvetica Neue"/>
              <a:buNone/>
            </a:pPr>
            <a:r>
              <a:rPr lang="en-US" sz="900" b="0" i="0" u="none" strike="noStrike" cap="none">
                <a:solidFill>
                  <a:srgbClr val="444444"/>
                </a:solidFill>
                <a:latin typeface="Helvetica Neue"/>
                <a:ea typeface="Helvetica Neue"/>
                <a:cs typeface="Helvetica Neue"/>
                <a:sym typeface="Helvetica Neue"/>
              </a:rPr>
              <a:t>                                              Figure from: Saladin, Anatomy &amp; Physiology, McGraw Hill, 2018</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title" idx="4294967295"/>
          </p:nvPr>
        </p:nvSpPr>
        <p:spPr>
          <a:xfrm>
            <a:off x="-1" y="-1"/>
            <a:ext cx="9144002" cy="1143002"/>
          </a:xfrm>
          <a:prstGeom prst="rect">
            <a:avLst/>
          </a:prstGeom>
          <a:noFill/>
          <a:ln>
            <a:noFill/>
          </a:ln>
        </p:spPr>
        <p:txBody>
          <a:bodyPr spcFirstLastPara="1" wrap="square" lIns="45700" tIns="45700" rIns="45700" bIns="45700" anchor="ctr" anchorCtr="0">
            <a:normAutofit/>
          </a:bodyPr>
          <a:lstStyle/>
          <a:p>
            <a:pPr lvl="0" algn="ctr">
              <a:buSzPts val="4180"/>
            </a:pPr>
            <a:r>
              <a:rPr lang="ru-RU" sz="4180" b="1" dirty="0" err="1"/>
              <a:t>Химиялық</a:t>
            </a:r>
            <a:r>
              <a:rPr lang="ru-RU" sz="4180" b="1" dirty="0"/>
              <a:t> ас </a:t>
            </a:r>
            <a:r>
              <a:rPr lang="ru-RU" sz="4180" b="1" dirty="0" err="1"/>
              <a:t>қорыту</a:t>
            </a:r>
            <a:r>
              <a:rPr lang="ru-RU" sz="4180" b="1" dirty="0"/>
              <a:t> </a:t>
            </a:r>
            <a:r>
              <a:rPr lang="ru-RU" sz="4180" b="1" dirty="0" err="1"/>
              <a:t>және</a:t>
            </a:r>
            <a:r>
              <a:rPr lang="ru-RU" sz="4180" b="1" dirty="0"/>
              <a:t> </a:t>
            </a:r>
            <a:r>
              <a:rPr lang="ru-RU" sz="4180" b="1" dirty="0" err="1"/>
              <a:t>сіңіру</a:t>
            </a:r>
            <a:endParaRPr sz="1140" b="0" i="0" u="none" strike="noStrike" cap="none" dirty="0">
              <a:solidFill>
                <a:srgbClr val="000000"/>
              </a:solidFill>
              <a:latin typeface="Arial"/>
              <a:ea typeface="Arial"/>
              <a:cs typeface="Arial"/>
              <a:sym typeface="Arial"/>
            </a:endParaRPr>
          </a:p>
        </p:txBody>
      </p:sp>
      <p:sp>
        <p:nvSpPr>
          <p:cNvPr id="145" name="Google Shape;145;p11"/>
          <p:cNvSpPr txBox="1">
            <a:spLocks noGrp="1"/>
          </p:cNvSpPr>
          <p:nvPr>
            <p:ph type="body" idx="4294967295"/>
          </p:nvPr>
        </p:nvSpPr>
        <p:spPr>
          <a:xfrm>
            <a:off x="296862" y="2036663"/>
            <a:ext cx="8550276" cy="1685479"/>
          </a:xfrm>
          <a:prstGeom prst="rect">
            <a:avLst/>
          </a:prstGeom>
          <a:noFill/>
          <a:ln>
            <a:noFill/>
          </a:ln>
        </p:spPr>
        <p:txBody>
          <a:bodyPr spcFirstLastPara="1" wrap="square" lIns="45700" tIns="45700" rIns="45700" bIns="45700" anchor="t" anchorCtr="0">
            <a:normAutofit lnSpcReduction="10000"/>
          </a:bodyPr>
          <a:lstStyle/>
          <a:p>
            <a:pPr marL="0" lvl="0" indent="0">
              <a:lnSpc>
                <a:spcPct val="100000"/>
              </a:lnSpc>
              <a:buClr>
                <a:srgbClr val="000000"/>
              </a:buClr>
              <a:buSzPts val="2800"/>
              <a:buNone/>
            </a:pPr>
            <a:r>
              <a:rPr lang="ru-RU" sz="2800" b="1" dirty="0">
                <a:solidFill>
                  <a:srgbClr val="000000"/>
                </a:solidFill>
              </a:rPr>
              <a:t>крахмал - </a:t>
            </a:r>
            <a:r>
              <a:rPr lang="ru-RU" sz="2800" dirty="0" err="1">
                <a:solidFill>
                  <a:srgbClr val="000000"/>
                </a:solidFill>
              </a:rPr>
              <a:t>ең</a:t>
            </a:r>
            <a:r>
              <a:rPr lang="ru-RU" sz="2800" dirty="0">
                <a:solidFill>
                  <a:srgbClr val="000000"/>
                </a:solidFill>
              </a:rPr>
              <a:t> </a:t>
            </a:r>
            <a:r>
              <a:rPr lang="ru-RU" sz="2800" dirty="0" err="1">
                <a:solidFill>
                  <a:srgbClr val="000000"/>
                </a:solidFill>
              </a:rPr>
              <a:t>сіңімді</a:t>
            </a:r>
            <a:r>
              <a:rPr lang="ru-RU" sz="2800" dirty="0">
                <a:solidFill>
                  <a:srgbClr val="000000"/>
                </a:solidFill>
              </a:rPr>
              <a:t> </a:t>
            </a:r>
            <a:r>
              <a:rPr lang="ru-RU" sz="2800" dirty="0" err="1">
                <a:solidFill>
                  <a:srgbClr val="000000"/>
                </a:solidFill>
              </a:rPr>
              <a:t>көмірсу</a:t>
            </a:r>
            <a:endParaRPr lang="ru-RU" sz="2800" dirty="0">
              <a:solidFill>
                <a:srgbClr val="000000"/>
              </a:solidFill>
            </a:endParaRPr>
          </a:p>
          <a:p>
            <a:pPr marL="342900" lvl="0" indent="-342900">
              <a:lnSpc>
                <a:spcPct val="100000"/>
              </a:lnSpc>
              <a:buClr>
                <a:srgbClr val="000000"/>
              </a:buClr>
              <a:buSzPts val="2800"/>
              <a:buFont typeface="Arial"/>
              <a:buChar char="•"/>
            </a:pPr>
            <a:r>
              <a:rPr lang="ru-RU" sz="2800" b="1" dirty="0" err="1">
                <a:solidFill>
                  <a:srgbClr val="000000"/>
                </a:solidFill>
              </a:rPr>
              <a:t>олигосахаридтер</a:t>
            </a:r>
            <a:endParaRPr lang="ru-RU" sz="2800" b="1" dirty="0">
              <a:solidFill>
                <a:srgbClr val="000000"/>
              </a:solidFill>
            </a:endParaRPr>
          </a:p>
          <a:p>
            <a:pPr marL="342900" lvl="0" indent="-342900">
              <a:lnSpc>
                <a:spcPct val="100000"/>
              </a:lnSpc>
              <a:buClr>
                <a:srgbClr val="000000"/>
              </a:buClr>
              <a:buSzPts val="2800"/>
              <a:buFont typeface="Arial"/>
              <a:buChar char="•"/>
            </a:pPr>
            <a:r>
              <a:rPr lang="ru-RU" sz="2800" b="1" dirty="0">
                <a:solidFill>
                  <a:srgbClr val="000000"/>
                </a:solidFill>
              </a:rPr>
              <a:t>дисахарид </a:t>
            </a:r>
            <a:r>
              <a:rPr lang="ru-RU" sz="2800" b="1" dirty="0" err="1">
                <a:solidFill>
                  <a:srgbClr val="000000"/>
                </a:solidFill>
              </a:rPr>
              <a:t>мальтозасы</a:t>
            </a:r>
            <a:endParaRPr lang="ru-RU" sz="2800" b="1" dirty="0">
              <a:solidFill>
                <a:srgbClr val="000000"/>
              </a:solidFill>
            </a:endParaRPr>
          </a:p>
          <a:p>
            <a:pPr marL="342900" lvl="0" indent="-342900">
              <a:lnSpc>
                <a:spcPct val="100000"/>
              </a:lnSpc>
              <a:buClr>
                <a:srgbClr val="000000"/>
              </a:buClr>
              <a:buSzPts val="2800"/>
              <a:buFont typeface="Arial"/>
              <a:buChar char="•"/>
            </a:pPr>
            <a:r>
              <a:rPr lang="ru-RU" sz="2800" b="1" dirty="0" smtClean="0">
                <a:solidFill>
                  <a:srgbClr val="000000"/>
                </a:solidFill>
              </a:rPr>
              <a:t>глюкоза</a:t>
            </a:r>
            <a:endParaRPr dirty="0"/>
          </a:p>
        </p:txBody>
      </p:sp>
      <p:sp>
        <p:nvSpPr>
          <p:cNvPr id="146" name="Google Shape;146;p11"/>
          <p:cNvSpPr txBox="1">
            <a:spLocks noGrp="1"/>
          </p:cNvSpPr>
          <p:nvPr>
            <p:ph type="sldNum" idx="4294967295"/>
          </p:nvPr>
        </p:nvSpPr>
        <p:spPr>
          <a:xfrm>
            <a:off x="8851902" y="6324600"/>
            <a:ext cx="292099"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11</a:t>
            </a:fld>
            <a:endParaRPr/>
          </a:p>
        </p:txBody>
      </p:sp>
      <p:sp>
        <p:nvSpPr>
          <p:cNvPr id="147" name="Google Shape;147;p11"/>
          <p:cNvSpPr txBox="1"/>
          <p:nvPr/>
        </p:nvSpPr>
        <p:spPr>
          <a:xfrm>
            <a:off x="183840" y="884039"/>
            <a:ext cx="4432921" cy="1025922"/>
          </a:xfrm>
          <a:prstGeom prst="rect">
            <a:avLst/>
          </a:prstGeom>
          <a:noFill/>
          <a:ln>
            <a:noFill/>
          </a:ln>
        </p:spPr>
        <p:txBody>
          <a:bodyPr spcFirstLastPara="1" wrap="square" lIns="50800" tIns="50800" rIns="50800" bIns="50800" anchor="ctr" anchorCtr="0">
            <a:spAutoFit/>
          </a:bodyPr>
          <a:lstStyle/>
          <a:p>
            <a:pPr lvl="0" algn="ctr">
              <a:buSzPts val="3000"/>
            </a:pPr>
            <a:r>
              <a:rPr lang="ru-RU" sz="3000" b="1" dirty="0" err="1"/>
              <a:t>Көмірсулардың</a:t>
            </a:r>
            <a:r>
              <a:rPr lang="ru-RU" sz="3000" b="1" dirty="0"/>
              <a:t> </a:t>
            </a:r>
            <a:r>
              <a:rPr lang="ru-RU" sz="3000" b="1" dirty="0" err="1"/>
              <a:t>қорытылуы</a:t>
            </a:r>
            <a:endParaRPr dirty="0"/>
          </a:p>
        </p:txBody>
      </p:sp>
      <p:grpSp>
        <p:nvGrpSpPr>
          <p:cNvPr id="148" name="Google Shape;148;p11"/>
          <p:cNvGrpSpPr/>
          <p:nvPr/>
        </p:nvGrpSpPr>
        <p:grpSpPr>
          <a:xfrm>
            <a:off x="223829" y="3958767"/>
            <a:ext cx="980374" cy="1007340"/>
            <a:chOff x="-2" y="-1"/>
            <a:chExt cx="980373" cy="1007339"/>
          </a:xfrm>
        </p:grpSpPr>
        <p:sp>
          <p:nvSpPr>
            <p:cNvPr id="149" name="Google Shape;149;p11"/>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150" name="Google Shape;150;p11"/>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151" name="Google Shape;151;p11"/>
            <p:cNvGrpSpPr/>
            <p:nvPr/>
          </p:nvGrpSpPr>
          <p:grpSpPr>
            <a:xfrm>
              <a:off x="142133" y="146025"/>
              <a:ext cx="696256" cy="715332"/>
              <a:chOff x="-2" y="-1"/>
              <a:chExt cx="696255" cy="715331"/>
            </a:xfrm>
          </p:grpSpPr>
          <p:sp>
            <p:nvSpPr>
              <p:cNvPr id="152" name="Google Shape;152;p11"/>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153" name="Google Shape;153;p11"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154" name="Google Shape;154;p11"/>
          <p:cNvSpPr txBox="1"/>
          <p:nvPr/>
        </p:nvSpPr>
        <p:spPr>
          <a:xfrm>
            <a:off x="1384299" y="3848100"/>
            <a:ext cx="7045674" cy="1449388"/>
          </a:xfrm>
          <a:prstGeom prst="rect">
            <a:avLst/>
          </a:prstGeom>
          <a:noFill/>
          <a:ln>
            <a:noFill/>
          </a:ln>
        </p:spPr>
        <p:txBody>
          <a:bodyPr spcFirstLastPara="1" wrap="square" lIns="45700" tIns="45700" rIns="45700" bIns="45700" anchor="ctr" anchorCtr="0">
            <a:normAutofit/>
          </a:bodyPr>
          <a:lstStyle/>
          <a:p>
            <a:pPr lvl="0">
              <a:buSzPts val="2556"/>
            </a:pPr>
            <a:r>
              <a:rPr lang="ru-RU" dirty="0" err="1"/>
              <a:t>Ауыздан</a:t>
            </a:r>
            <a:r>
              <a:rPr lang="ru-RU" dirty="0"/>
              <a:t> </a:t>
            </a:r>
            <a:r>
              <a:rPr lang="ru-RU" dirty="0" err="1" smtClean="0"/>
              <a:t>жіңішке</a:t>
            </a:r>
            <a:r>
              <a:rPr lang="ru-RU" dirty="0" smtClean="0"/>
              <a:t> </a:t>
            </a:r>
            <a:r>
              <a:rPr lang="ru-RU" dirty="0" err="1"/>
              <a:t>ішекке</a:t>
            </a:r>
            <a:r>
              <a:rPr lang="ru-RU" dirty="0"/>
              <a:t> </a:t>
            </a:r>
            <a:r>
              <a:rPr lang="ru-RU" dirty="0" err="1"/>
              <a:t>дейін</a:t>
            </a:r>
            <a:r>
              <a:rPr lang="ru-RU" dirty="0"/>
              <a:t> </a:t>
            </a:r>
            <a:r>
              <a:rPr lang="ru-RU" dirty="0" err="1"/>
              <a:t>көмірсулардың</a:t>
            </a:r>
            <a:r>
              <a:rPr lang="ru-RU" dirty="0"/>
              <a:t> </a:t>
            </a:r>
            <a:r>
              <a:rPr lang="ru-RU" dirty="0" err="1"/>
              <a:t>қорытылу</a:t>
            </a:r>
            <a:r>
              <a:rPr lang="ru-RU" dirty="0"/>
              <a:t> </a:t>
            </a:r>
            <a:r>
              <a:rPr lang="ru-RU" dirty="0" err="1"/>
              <a:t>кезеңдерін</a:t>
            </a:r>
            <a:r>
              <a:rPr lang="ru-RU" dirty="0"/>
              <a:t> </a:t>
            </a:r>
            <a:r>
              <a:rPr lang="ru-RU" dirty="0" err="1"/>
              <a:t>сипаттаңыз</a:t>
            </a:r>
            <a:r>
              <a:rPr lang="ru-RU"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300"/>
                                        <p:tgtEl>
                                          <p:spTgt spid="148"/>
                                        </p:tgtEl>
                                        <p:attrNameLst>
                                          <p:attrName>ppt_w</p:attrName>
                                        </p:attrNameLst>
                                      </p:cBhvr>
                                      <p:tavLst>
                                        <p:tav tm="0">
                                          <p:val>
                                            <p:strVal val="0"/>
                                          </p:val>
                                        </p:tav>
                                        <p:tav tm="100000">
                                          <p:val>
                                            <p:strVal val="#ppt_w"/>
                                          </p:val>
                                        </p:tav>
                                      </p:tavLst>
                                    </p:anim>
                                    <p:anim calcmode="lin" valueType="num">
                                      <p:cBhvr additive="base">
                                        <p:cTn id="8" dur="300"/>
                                        <p:tgtEl>
                                          <p:spTgt spid="1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2"/>
          <p:cNvSpPr txBox="1">
            <a:spLocks noGrp="1"/>
          </p:cNvSpPr>
          <p:nvPr>
            <p:ph type="body" idx="4294967295"/>
          </p:nvPr>
        </p:nvSpPr>
        <p:spPr>
          <a:xfrm>
            <a:off x="296862" y="1611594"/>
            <a:ext cx="8550276" cy="1685479"/>
          </a:xfrm>
          <a:prstGeom prst="rect">
            <a:avLst/>
          </a:prstGeom>
          <a:noFill/>
          <a:ln>
            <a:noFill/>
          </a:ln>
        </p:spPr>
        <p:txBody>
          <a:bodyPr spcFirstLastPara="1" wrap="square" lIns="45700" tIns="45700" rIns="45700" bIns="45700" anchor="t" anchorCtr="0">
            <a:normAutofit lnSpcReduction="10000"/>
          </a:bodyPr>
          <a:lstStyle/>
          <a:p>
            <a:pPr marL="329184" lvl="0" indent="-329184">
              <a:lnSpc>
                <a:spcPct val="100000"/>
              </a:lnSpc>
              <a:buClr>
                <a:srgbClr val="000000"/>
              </a:buClr>
              <a:buSzPts val="2688"/>
              <a:buFont typeface="Arial"/>
              <a:buChar char="•"/>
            </a:pPr>
            <a:r>
              <a:rPr lang="ru-RU" sz="2688" b="1" dirty="0" err="1">
                <a:solidFill>
                  <a:srgbClr val="000000"/>
                </a:solidFill>
              </a:rPr>
              <a:t>Сіңіретін</a:t>
            </a:r>
            <a:r>
              <a:rPr lang="ru-RU" sz="2688" b="1" dirty="0">
                <a:solidFill>
                  <a:srgbClr val="000000"/>
                </a:solidFill>
              </a:rPr>
              <a:t> </a:t>
            </a:r>
            <a:r>
              <a:rPr lang="ru-RU" sz="2688" b="1" dirty="0" err="1">
                <a:solidFill>
                  <a:srgbClr val="000000"/>
                </a:solidFill>
              </a:rPr>
              <a:t>жасушалардың</a:t>
            </a:r>
            <a:r>
              <a:rPr lang="ru-RU" sz="2688" b="1" dirty="0">
                <a:solidFill>
                  <a:srgbClr val="000000"/>
                </a:solidFill>
              </a:rPr>
              <a:t> </a:t>
            </a:r>
            <a:r>
              <a:rPr lang="ru-RU" sz="2688" b="1" dirty="0" err="1">
                <a:solidFill>
                  <a:srgbClr val="000000"/>
                </a:solidFill>
              </a:rPr>
              <a:t>плазмалық</a:t>
            </a:r>
            <a:r>
              <a:rPr lang="ru-RU" sz="2688" b="1" dirty="0">
                <a:solidFill>
                  <a:srgbClr val="000000"/>
                </a:solidFill>
              </a:rPr>
              <a:t> </a:t>
            </a:r>
            <a:r>
              <a:rPr lang="ru-RU" sz="2688" b="1" dirty="0" err="1">
                <a:solidFill>
                  <a:srgbClr val="000000"/>
                </a:solidFill>
              </a:rPr>
              <a:t>мембранасында</a:t>
            </a:r>
            <a:r>
              <a:rPr lang="ru-RU" sz="2688" b="1" dirty="0">
                <a:solidFill>
                  <a:srgbClr val="000000"/>
                </a:solidFill>
              </a:rPr>
              <a:t> </a:t>
            </a:r>
            <a:r>
              <a:rPr lang="ru-RU" sz="2688" b="1" dirty="0" err="1">
                <a:solidFill>
                  <a:srgbClr val="000000"/>
                </a:solidFill>
              </a:rPr>
              <a:t>моносахаридтерді</a:t>
            </a:r>
            <a:r>
              <a:rPr lang="ru-RU" sz="2688" b="1" dirty="0">
                <a:solidFill>
                  <a:srgbClr val="000000"/>
                </a:solidFill>
              </a:rPr>
              <a:t> щетка </a:t>
            </a:r>
            <a:r>
              <a:rPr lang="ru-RU" sz="2688" b="1" dirty="0" err="1">
                <a:solidFill>
                  <a:srgbClr val="000000"/>
                </a:solidFill>
              </a:rPr>
              <a:t>шекарасындағы</a:t>
            </a:r>
            <a:r>
              <a:rPr lang="ru-RU" sz="2688" b="1" dirty="0">
                <a:solidFill>
                  <a:srgbClr val="000000"/>
                </a:solidFill>
              </a:rPr>
              <a:t> </a:t>
            </a:r>
            <a:r>
              <a:rPr lang="ru-RU" sz="2688" b="1" dirty="0" err="1">
                <a:solidFill>
                  <a:srgbClr val="000000"/>
                </a:solidFill>
              </a:rPr>
              <a:t>ферменттер</a:t>
            </a:r>
            <a:r>
              <a:rPr lang="ru-RU" sz="2688" b="1" dirty="0">
                <a:solidFill>
                  <a:srgbClr val="000000"/>
                </a:solidFill>
              </a:rPr>
              <a:t> </a:t>
            </a:r>
            <a:r>
              <a:rPr lang="ru-RU" sz="2688" b="1" dirty="0" err="1">
                <a:solidFill>
                  <a:srgbClr val="000000"/>
                </a:solidFill>
              </a:rPr>
              <a:t>бөліп</a:t>
            </a:r>
            <a:r>
              <a:rPr lang="ru-RU" sz="2688" b="1" dirty="0">
                <a:solidFill>
                  <a:srgbClr val="000000"/>
                </a:solidFill>
              </a:rPr>
              <a:t> </a:t>
            </a:r>
            <a:r>
              <a:rPr lang="ru-RU" sz="2688" b="1" dirty="0" err="1">
                <a:solidFill>
                  <a:srgbClr val="000000"/>
                </a:solidFill>
              </a:rPr>
              <a:t>шығарған</a:t>
            </a:r>
            <a:r>
              <a:rPr lang="ru-RU" sz="2688" b="1" dirty="0">
                <a:solidFill>
                  <a:srgbClr val="000000"/>
                </a:solidFill>
              </a:rPr>
              <a:t> </a:t>
            </a:r>
            <a:r>
              <a:rPr lang="ru-RU" sz="2688" b="1" dirty="0" err="1">
                <a:solidFill>
                  <a:srgbClr val="000000"/>
                </a:solidFill>
              </a:rPr>
              <a:t>бойда</a:t>
            </a:r>
            <a:r>
              <a:rPr lang="ru-RU" sz="2688" b="1" dirty="0">
                <a:solidFill>
                  <a:srgbClr val="000000"/>
                </a:solidFill>
              </a:rPr>
              <a:t> </a:t>
            </a:r>
            <a:r>
              <a:rPr lang="ru-RU" sz="2688" b="1" dirty="0" err="1">
                <a:solidFill>
                  <a:srgbClr val="000000"/>
                </a:solidFill>
              </a:rPr>
              <a:t>сіңіретін</a:t>
            </a:r>
            <a:r>
              <a:rPr lang="ru-RU" sz="2688" b="1" dirty="0">
                <a:solidFill>
                  <a:srgbClr val="000000"/>
                </a:solidFill>
              </a:rPr>
              <a:t> </a:t>
            </a:r>
            <a:r>
              <a:rPr lang="ru-RU" sz="2688" b="1" dirty="0" err="1">
                <a:solidFill>
                  <a:srgbClr val="000000"/>
                </a:solidFill>
              </a:rPr>
              <a:t>көлік</a:t>
            </a:r>
            <a:r>
              <a:rPr lang="ru-RU" sz="2688" b="1" dirty="0">
                <a:solidFill>
                  <a:srgbClr val="000000"/>
                </a:solidFill>
              </a:rPr>
              <a:t> </a:t>
            </a:r>
            <a:r>
              <a:rPr lang="ru-RU" sz="2688" b="1" dirty="0" err="1">
                <a:solidFill>
                  <a:srgbClr val="000000"/>
                </a:solidFill>
              </a:rPr>
              <a:t>ақуыздары</a:t>
            </a:r>
            <a:r>
              <a:rPr lang="ru-RU" sz="2688" b="1" dirty="0">
                <a:solidFill>
                  <a:srgbClr val="000000"/>
                </a:solidFill>
              </a:rPr>
              <a:t> бар.</a:t>
            </a:r>
            <a:endParaRPr dirty="0"/>
          </a:p>
        </p:txBody>
      </p:sp>
      <p:sp>
        <p:nvSpPr>
          <p:cNvPr id="160" name="Google Shape;160;p12"/>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12</a:t>
            </a:fld>
            <a:endParaRPr/>
          </a:p>
        </p:txBody>
      </p:sp>
      <p:sp>
        <p:nvSpPr>
          <p:cNvPr id="161" name="Google Shape;161;p12"/>
          <p:cNvSpPr txBox="1"/>
          <p:nvPr/>
        </p:nvSpPr>
        <p:spPr>
          <a:xfrm>
            <a:off x="144518" y="287139"/>
            <a:ext cx="4714764" cy="1025922"/>
          </a:xfrm>
          <a:prstGeom prst="rect">
            <a:avLst/>
          </a:prstGeom>
          <a:noFill/>
          <a:ln>
            <a:noFill/>
          </a:ln>
        </p:spPr>
        <p:txBody>
          <a:bodyPr spcFirstLastPara="1" wrap="square" lIns="50800" tIns="50800" rIns="50800" bIns="50800" anchor="ctr" anchorCtr="0">
            <a:spAutoFit/>
          </a:bodyPr>
          <a:lstStyle/>
          <a:p>
            <a:pPr lvl="0" algn="ctr">
              <a:buSzPts val="3000"/>
            </a:pPr>
            <a:r>
              <a:rPr lang="ru-RU" sz="3000" b="1" dirty="0" err="1"/>
              <a:t>Көмірсулардың</a:t>
            </a:r>
            <a:r>
              <a:rPr lang="ru-RU" sz="3000" b="1" dirty="0"/>
              <a:t> </a:t>
            </a:r>
            <a:r>
              <a:rPr lang="ru-RU" sz="3000" b="1" dirty="0" err="1"/>
              <a:t>сіңірілуі</a:t>
            </a:r>
            <a:endParaRPr dirty="0"/>
          </a:p>
        </p:txBody>
      </p:sp>
      <p:grpSp>
        <p:nvGrpSpPr>
          <p:cNvPr id="162" name="Google Shape;162;p12"/>
          <p:cNvGrpSpPr/>
          <p:nvPr/>
        </p:nvGrpSpPr>
        <p:grpSpPr>
          <a:xfrm>
            <a:off x="223829" y="3958767"/>
            <a:ext cx="980374" cy="1007340"/>
            <a:chOff x="-2" y="-1"/>
            <a:chExt cx="980373" cy="1007339"/>
          </a:xfrm>
        </p:grpSpPr>
        <p:sp>
          <p:nvSpPr>
            <p:cNvPr id="163" name="Google Shape;163;p12"/>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164" name="Google Shape;164;p12"/>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165" name="Google Shape;165;p12"/>
            <p:cNvGrpSpPr/>
            <p:nvPr/>
          </p:nvGrpSpPr>
          <p:grpSpPr>
            <a:xfrm>
              <a:off x="142133" y="146025"/>
              <a:ext cx="696256" cy="715332"/>
              <a:chOff x="-2" y="-1"/>
              <a:chExt cx="696255" cy="715331"/>
            </a:xfrm>
          </p:grpSpPr>
          <p:sp>
            <p:nvSpPr>
              <p:cNvPr id="166" name="Google Shape;166;p12"/>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167" name="Google Shape;167;p12"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168" name="Google Shape;168;p12"/>
          <p:cNvSpPr txBox="1"/>
          <p:nvPr/>
        </p:nvSpPr>
        <p:spPr>
          <a:xfrm>
            <a:off x="1346199" y="4343400"/>
            <a:ext cx="7045674" cy="1449388"/>
          </a:xfrm>
          <a:prstGeom prst="rect">
            <a:avLst/>
          </a:prstGeom>
          <a:noFill/>
          <a:ln>
            <a:noFill/>
          </a:ln>
        </p:spPr>
        <p:txBody>
          <a:bodyPr spcFirstLastPara="1" wrap="square" lIns="45700" tIns="45700" rIns="45700" bIns="45700" anchor="ctr" anchorCtr="0">
            <a:normAutofit/>
          </a:bodyPr>
          <a:lstStyle/>
          <a:p>
            <a:pPr lvl="0">
              <a:buSzPts val="2340"/>
            </a:pPr>
            <a:r>
              <a:rPr lang="ru-RU" sz="2340" b="1" dirty="0" err="1"/>
              <a:t>Моносахаридті</a:t>
            </a:r>
            <a:r>
              <a:rPr lang="ru-RU" sz="2340" b="1" dirty="0"/>
              <a:t> </a:t>
            </a:r>
            <a:r>
              <a:rPr lang="ru-RU" sz="2340" b="1" dirty="0" err="1"/>
              <a:t>ішектің</a:t>
            </a:r>
            <a:r>
              <a:rPr lang="ru-RU" sz="2340" b="1" dirty="0"/>
              <a:t> </a:t>
            </a:r>
            <a:r>
              <a:rPr lang="ru-RU" sz="2340" b="1" dirty="0" err="1"/>
              <a:t>шырышты</a:t>
            </a:r>
            <a:r>
              <a:rPr lang="ru-RU" sz="2340" b="1" dirty="0"/>
              <a:t> </a:t>
            </a:r>
            <a:r>
              <a:rPr lang="ru-RU" sz="2340" b="1" dirty="0" err="1"/>
              <a:t>қабығымен</a:t>
            </a:r>
            <a:r>
              <a:rPr lang="ru-RU" sz="2340" b="1" dirty="0"/>
              <a:t> </a:t>
            </a:r>
            <a:r>
              <a:rPr lang="ru-RU" sz="2340" b="1" dirty="0" err="1"/>
              <a:t>сіңіру</a:t>
            </a:r>
            <a:r>
              <a:rPr lang="ru-RU" sz="2340" b="1" dirty="0"/>
              <a:t> </a:t>
            </a:r>
            <a:r>
              <a:rPr lang="ru-RU" sz="2340" b="1" dirty="0" err="1"/>
              <a:t>механизмдерін</a:t>
            </a:r>
            <a:r>
              <a:rPr lang="ru-RU" sz="2340" b="1" dirty="0"/>
              <a:t> </a:t>
            </a:r>
            <a:r>
              <a:rPr lang="ru-RU" sz="2340" b="1" dirty="0" err="1"/>
              <a:t>сипаттаңыз</a:t>
            </a:r>
            <a:r>
              <a:rPr lang="ru-RU" sz="2340" b="1"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300"/>
                                        <p:tgtEl>
                                          <p:spTgt spid="162"/>
                                        </p:tgtEl>
                                        <p:attrNameLst>
                                          <p:attrName>ppt_w</p:attrName>
                                        </p:attrNameLst>
                                      </p:cBhvr>
                                      <p:tavLst>
                                        <p:tav tm="0">
                                          <p:val>
                                            <p:strVal val="0"/>
                                          </p:val>
                                        </p:tav>
                                        <p:tav tm="100000">
                                          <p:val>
                                            <p:strVal val="#ppt_w"/>
                                          </p:val>
                                        </p:tav>
                                      </p:tavLst>
                                    </p:anim>
                                    <p:anim calcmode="lin" valueType="num">
                                      <p:cBhvr additive="base">
                                        <p:cTn id="8" dur="300"/>
                                        <p:tgtEl>
                                          <p:spTgt spid="1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3" descr="Screen Shot 2020-09-11 at 11.22.17.png"/>
          <p:cNvPicPr preferRelativeResize="0"/>
          <p:nvPr/>
        </p:nvPicPr>
        <p:blipFill rotWithShape="1">
          <a:blip r:embed="rId3">
            <a:alphaModFix/>
          </a:blip>
          <a:srcRect/>
          <a:stretch/>
        </p:blipFill>
        <p:spPr>
          <a:xfrm>
            <a:off x="-98624" y="1623330"/>
            <a:ext cx="9144001" cy="31367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body" idx="4294967295"/>
          </p:nvPr>
        </p:nvSpPr>
        <p:spPr>
          <a:xfrm>
            <a:off x="296862" y="1611594"/>
            <a:ext cx="8550276" cy="4997253"/>
          </a:xfrm>
          <a:prstGeom prst="rect">
            <a:avLst/>
          </a:prstGeom>
          <a:noFill/>
          <a:ln>
            <a:noFill/>
          </a:ln>
        </p:spPr>
        <p:txBody>
          <a:bodyPr spcFirstLastPara="1" wrap="square" lIns="45700" tIns="45700" rIns="45700" bIns="45700" anchor="t" anchorCtr="0">
            <a:normAutofit/>
          </a:bodyPr>
          <a:lstStyle/>
          <a:p>
            <a:pPr marL="198881" lvl="0" indent="-198881" algn="just">
              <a:lnSpc>
                <a:spcPct val="100000"/>
              </a:lnSpc>
              <a:buClr>
                <a:srgbClr val="000000"/>
              </a:buClr>
              <a:buSzPts val="1624"/>
              <a:buFont typeface="Arial"/>
              <a:buChar char="•"/>
            </a:pPr>
            <a:r>
              <a:rPr lang="vi-VN" sz="1624" b="1" dirty="0">
                <a:solidFill>
                  <a:srgbClr val="000000"/>
                </a:solidFill>
              </a:rPr>
              <a:t>Тимми есінде қалғанша тым арық болған; ол мектепте ерте өсе бастады, бірақ 6 ́2-ге дейін тоқтағанына қарамастан, достары мен отбасы оны салмағы 160 фунт деп бұтақ болған деп аяусыз мазақ етті. оның дене бітімі орта мектепте барлық спортшылардың ең жоғары тік секірісіне қол жеткізуге ықпал етті және ол өте жақсы үйлестірілген. Тимми баскетбол командасын орта мектепте бірінші курс студенті ретінде құрды және төрт жыл бойына стартер болды, бірінші топтық конференцияны өзінің кіші және үлкен жылы етті. Өзінің спорттық жетістігіне қарамастан, ол көбінесе бұл атауды естіп, соншалықты арықтау туралы әзілдерді естіді және мүмкіндігінше көп калория жинады. Шындығында, орта мектепте Тимми өз тағамдарын құрамындағы көмірсулардың мөлшеріне қарай таңдады. Ол күніне кем дегенде төрт ірі энергетикалық сусын ішіп, үлкен пицца мен бір қорап пончикті түскі ас кезінде ішіп, бір-екі отбасылық көлемдегі картоп чипсаларын тіскебасар етті, ал оның күнделікті жұмысы шоколад сүті мен орео печеньелерінен тұратын. Ол орта мектепте жұлдызды баскетболшы болған кезде, оның бойымен оған кішігірім мектептер мен кіші колледждердің бірнеше стипендиялары қалды. Алайда, Тиммидің басты арманы хирург болу еді, сондықтан ол барлық стипендиядан бас тартып, үлкен университетке дейінгі алдын-ала бағдарламамен оқуды таңдады.</a:t>
            </a:r>
            <a:endParaRPr sz="696" dirty="0"/>
          </a:p>
        </p:txBody>
      </p:sp>
      <p:sp>
        <p:nvSpPr>
          <p:cNvPr id="179" name="Google Shape;179;p14"/>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14</a:t>
            </a:fld>
            <a:endParaRPr/>
          </a:p>
        </p:txBody>
      </p:sp>
      <p:sp>
        <p:nvSpPr>
          <p:cNvPr id="180" name="Google Shape;180;p14"/>
          <p:cNvSpPr txBox="1"/>
          <p:nvPr/>
        </p:nvSpPr>
        <p:spPr>
          <a:xfrm>
            <a:off x="611560" y="711160"/>
            <a:ext cx="6793742" cy="533479"/>
          </a:xfrm>
          <a:prstGeom prst="rect">
            <a:avLst/>
          </a:prstGeom>
          <a:noFill/>
          <a:ln>
            <a:noFill/>
          </a:ln>
        </p:spPr>
        <p:txBody>
          <a:bodyPr spcFirstLastPara="1" wrap="square" lIns="50800" tIns="50800" rIns="50800" bIns="50800" anchor="ctr" anchorCtr="0">
            <a:spAutoFit/>
          </a:bodyPr>
          <a:lstStyle/>
          <a:p>
            <a:pPr lvl="0">
              <a:buSzPts val="2800"/>
            </a:pPr>
            <a:r>
              <a:rPr lang="ru-RU" sz="2800" b="1" dirty="0" err="1">
                <a:latin typeface="Times"/>
                <a:ea typeface="Times"/>
                <a:cs typeface="Times"/>
                <a:sym typeface="Times"/>
              </a:rPr>
              <a:t>Глюкозаның</a:t>
            </a:r>
            <a:r>
              <a:rPr lang="ru-RU" sz="2800" b="1" dirty="0">
                <a:latin typeface="Times"/>
                <a:ea typeface="Times"/>
                <a:cs typeface="Times"/>
                <a:sym typeface="Times"/>
              </a:rPr>
              <a:t> </a:t>
            </a:r>
            <a:r>
              <a:rPr lang="ru-RU" sz="2800" b="1" dirty="0" err="1">
                <a:latin typeface="Times"/>
                <a:ea typeface="Times"/>
                <a:cs typeface="Times"/>
                <a:sym typeface="Times"/>
              </a:rPr>
              <a:t>қорытылуы</a:t>
            </a:r>
            <a:r>
              <a:rPr lang="ru-RU" sz="2800" b="1" dirty="0">
                <a:latin typeface="Times"/>
                <a:ea typeface="Times"/>
                <a:cs typeface="Times"/>
                <a:sym typeface="Times"/>
              </a:rPr>
              <a:t> </a:t>
            </a:r>
            <a:r>
              <a:rPr lang="ru-RU" sz="2800" b="1" dirty="0" err="1">
                <a:latin typeface="Times"/>
                <a:ea typeface="Times"/>
                <a:cs typeface="Times"/>
                <a:sym typeface="Times"/>
              </a:rPr>
              <a:t>және</a:t>
            </a:r>
            <a:r>
              <a:rPr lang="ru-RU" sz="2800" b="1" dirty="0">
                <a:latin typeface="Times"/>
                <a:ea typeface="Times"/>
                <a:cs typeface="Times"/>
                <a:sym typeface="Times"/>
              </a:rPr>
              <a:t> </a:t>
            </a:r>
            <a:r>
              <a:rPr lang="ru-RU" sz="2800" b="1" dirty="0" err="1">
                <a:latin typeface="Times"/>
                <a:ea typeface="Times"/>
                <a:cs typeface="Times"/>
                <a:sym typeface="Times"/>
              </a:rPr>
              <a:t>сіңірілуі</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body" idx="4294967295"/>
          </p:nvPr>
        </p:nvSpPr>
        <p:spPr>
          <a:xfrm>
            <a:off x="296862" y="1294094"/>
            <a:ext cx="8550276" cy="5415063"/>
          </a:xfrm>
          <a:prstGeom prst="rect">
            <a:avLst/>
          </a:prstGeom>
          <a:noFill/>
          <a:ln>
            <a:noFill/>
          </a:ln>
        </p:spPr>
        <p:txBody>
          <a:bodyPr spcFirstLastPara="1" wrap="square" lIns="45700" tIns="45700" rIns="45700" bIns="45700" anchor="t" anchorCtr="0">
            <a:normAutofit/>
          </a:bodyPr>
          <a:lstStyle/>
          <a:p>
            <a:pPr marL="0" lvl="0" indent="0">
              <a:lnSpc>
                <a:spcPct val="100000"/>
              </a:lnSpc>
              <a:buClr>
                <a:srgbClr val="000000"/>
              </a:buClr>
              <a:buSzPts val="1919"/>
              <a:buNone/>
            </a:pPr>
            <a:r>
              <a:rPr lang="ru-RU" sz="1919" b="1" dirty="0" err="1">
                <a:solidFill>
                  <a:srgbClr val="000000"/>
                </a:solidFill>
                <a:latin typeface="Times"/>
                <a:ea typeface="Times"/>
                <a:cs typeface="Times"/>
                <a:sym typeface="Times"/>
              </a:rPr>
              <a:t>бұл</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Тиммидің</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өміріндегі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маңызды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сәт</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ол</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глюкозаны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тиімді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метаболиздей</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алады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Тимми</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өте</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белсенді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болғандықтан</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оның</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денесіндегі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жасушалар</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белсенді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өмір</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салтын</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ұстану</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үшін</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глюкозаны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салыстырмалы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түрде</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жылдамдықпен</a:t>
            </a:r>
            <a:r>
              <a:rPr lang="ru-RU" sz="1919" b="1" dirty="0">
                <a:solidFill>
                  <a:srgbClr val="000000"/>
                </a:solidFill>
                <a:latin typeface="Times"/>
                <a:ea typeface="Times"/>
                <a:cs typeface="Times"/>
                <a:sym typeface="Times"/>
              </a:rPr>
              <a:t> энергия </a:t>
            </a:r>
            <a:r>
              <a:rPr lang="ru-RU" sz="1919" b="1" dirty="0" err="1">
                <a:solidFill>
                  <a:srgbClr val="000000"/>
                </a:solidFill>
                <a:latin typeface="Times"/>
                <a:ea typeface="Times"/>
                <a:cs typeface="Times"/>
                <a:sym typeface="Times"/>
              </a:rPr>
              <a:t>алу</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үшін</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пайдаланады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Тиммидің</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әлі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жас</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белсенді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және</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сау</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кезінде</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глюкозаны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тұтынуы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туралы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толығырақ</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қарастырайық</a:t>
            </a:r>
            <a:r>
              <a:rPr lang="ru-RU" sz="1919" b="1" dirty="0">
                <a:solidFill>
                  <a:srgbClr val="000000"/>
                </a:solidFill>
                <a:latin typeface="Times"/>
                <a:ea typeface="Times"/>
                <a:cs typeface="Times"/>
                <a:sym typeface="Times"/>
              </a:rPr>
              <a:t>.</a:t>
            </a:r>
          </a:p>
          <a:p>
            <a:pPr marL="0" lvl="0" indent="0">
              <a:lnSpc>
                <a:spcPct val="100000"/>
              </a:lnSpc>
              <a:buClr>
                <a:srgbClr val="000000"/>
              </a:buClr>
              <a:buSzPts val="1919"/>
              <a:buNone/>
            </a:pPr>
            <a:r>
              <a:rPr lang="ru-RU" sz="1919" b="1" dirty="0" err="1">
                <a:solidFill>
                  <a:srgbClr val="000000"/>
                </a:solidFill>
                <a:latin typeface="Times"/>
                <a:ea typeface="Times"/>
                <a:cs typeface="Times"/>
                <a:sym typeface="Times"/>
              </a:rPr>
              <a:t>Көмірсулар</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организмдегі</a:t>
            </a:r>
            <a:r>
              <a:rPr lang="ru-RU" sz="1919" b="1" dirty="0">
                <a:solidFill>
                  <a:srgbClr val="000000"/>
                </a:solidFill>
                <a:latin typeface="Times"/>
                <a:ea typeface="Times"/>
                <a:cs typeface="Times"/>
                <a:sym typeface="Times"/>
              </a:rPr>
              <a:t> энергия </a:t>
            </a:r>
            <a:r>
              <a:rPr lang="ru-RU" sz="1919" b="1" dirty="0" err="1">
                <a:solidFill>
                  <a:srgbClr val="000000"/>
                </a:solidFill>
                <a:latin typeface="Times"/>
                <a:ea typeface="Times"/>
                <a:cs typeface="Times"/>
                <a:sym typeface="Times"/>
              </a:rPr>
              <a:t>өндірісі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үшін</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маңызды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болса</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біздің</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көпшілігіміз</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Тимми</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сияқты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тым</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көп</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көмірсутектерді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тұтынады</a:t>
            </a:r>
            <a:r>
              <a:rPr lang="ru-RU" sz="1919" b="1" dirty="0">
                <a:solidFill>
                  <a:srgbClr val="000000"/>
                </a:solidFill>
                <a:latin typeface="Times"/>
                <a:ea typeface="Times"/>
                <a:cs typeface="Times"/>
                <a:sym typeface="Times"/>
              </a:rPr>
              <a:t>. </a:t>
            </a:r>
            <a:r>
              <a:rPr lang="ru-RU" sz="1919" b="1" dirty="0" err="1" smtClean="0">
                <a:solidFill>
                  <a:srgbClr val="000000"/>
                </a:solidFill>
                <a:latin typeface="Times"/>
                <a:ea typeface="Times"/>
                <a:cs typeface="Times"/>
                <a:sym typeface="Times"/>
              </a:rPr>
              <a:t>көмірсулардың</a:t>
            </a:r>
            <a:r>
              <a:rPr lang="ru-RU" sz="1919" b="1" dirty="0" smtClean="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екі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негізгі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түрі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қарапайым</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көмірсулар</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немесе</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моносахаридтер</a:t>
            </a:r>
            <a:r>
              <a:rPr lang="ru-RU" sz="1919" b="1" dirty="0">
                <a:solidFill>
                  <a:srgbClr val="000000"/>
                </a:solidFill>
                <a:latin typeface="Times"/>
                <a:ea typeface="Times"/>
                <a:cs typeface="Times"/>
                <a:sym typeface="Times"/>
              </a:rPr>
              <a:t> мен </a:t>
            </a:r>
            <a:r>
              <a:rPr lang="ru-RU" sz="1919" b="1" dirty="0" err="1">
                <a:solidFill>
                  <a:srgbClr val="000000"/>
                </a:solidFill>
                <a:latin typeface="Times"/>
                <a:ea typeface="Times"/>
                <a:cs typeface="Times"/>
                <a:sym typeface="Times"/>
              </a:rPr>
              <a:t>дисахаридтер</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және</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күрделі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көмірсулар</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немесе</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полисахаридтер</a:t>
            </a:r>
            <a:r>
              <a:rPr lang="ru-RU" sz="1919" b="1" dirty="0">
                <a:solidFill>
                  <a:srgbClr val="000000"/>
                </a:solidFill>
                <a:latin typeface="Times"/>
                <a:ea typeface="Times"/>
                <a:cs typeface="Times"/>
                <a:sym typeface="Times"/>
              </a:rPr>
              <a:t>.</a:t>
            </a:r>
          </a:p>
          <a:p>
            <a:pPr marL="0" lvl="0" indent="0">
              <a:lnSpc>
                <a:spcPct val="100000"/>
              </a:lnSpc>
              <a:buClr>
                <a:srgbClr val="000000"/>
              </a:buClr>
              <a:buSzPts val="1919"/>
              <a:buNone/>
            </a:pPr>
            <a:r>
              <a:rPr lang="ru-RU" sz="1919" b="1" dirty="0" err="1">
                <a:solidFill>
                  <a:srgbClr val="000000"/>
                </a:solidFill>
                <a:latin typeface="Times"/>
                <a:ea typeface="Times"/>
                <a:cs typeface="Times"/>
                <a:sym typeface="Times"/>
              </a:rPr>
              <a:t>Көмірсулардың</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ағзадағы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жасушаларға</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қол</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жетімді</a:t>
            </a:r>
            <a:r>
              <a:rPr lang="ru-RU" sz="1919" b="1" dirty="0">
                <a:solidFill>
                  <a:srgbClr val="000000"/>
                </a:solidFill>
                <a:latin typeface="Times"/>
                <a:ea typeface="Times"/>
                <a:cs typeface="Times"/>
                <a:sym typeface="Times"/>
              </a:rPr>
              <a:t> </a:t>
            </a:r>
            <a:r>
              <a:rPr lang="en-US" sz="1919" b="1" dirty="0" err="1">
                <a:solidFill>
                  <a:srgbClr val="000000"/>
                </a:solidFill>
                <a:latin typeface="Times"/>
                <a:ea typeface="Times"/>
                <a:cs typeface="Times"/>
                <a:sym typeface="Times"/>
              </a:rPr>
              <a:t>Te</a:t>
            </a:r>
            <a:r>
              <a:rPr lang="en-US"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процесі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тамақтың</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аузынан</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өңеш</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арқылы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асқазанға</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және</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ең</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соңында</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химиялық</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асқорыту</a:t>
            </a:r>
            <a:r>
              <a:rPr lang="ru-RU" sz="1919" b="1" dirty="0">
                <a:solidFill>
                  <a:srgbClr val="000000"/>
                </a:solidFill>
                <a:latin typeface="Times"/>
                <a:ea typeface="Times"/>
                <a:cs typeface="Times"/>
                <a:sym typeface="Times"/>
              </a:rPr>
              <a:t> мен </a:t>
            </a:r>
            <a:r>
              <a:rPr lang="ru-RU" sz="1919" b="1" dirty="0" err="1">
                <a:solidFill>
                  <a:srgbClr val="000000"/>
                </a:solidFill>
                <a:latin typeface="Times"/>
                <a:ea typeface="Times"/>
                <a:cs typeface="Times"/>
                <a:sym typeface="Times"/>
              </a:rPr>
              <a:t>сіңірілу</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жолдары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жүретін</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аш</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ішекке</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ауысуынан</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басталады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Асқорыту</a:t>
            </a:r>
            <a:r>
              <a:rPr lang="ru-RU" sz="1919" b="1" dirty="0">
                <a:solidFill>
                  <a:srgbClr val="000000"/>
                </a:solidFill>
                <a:latin typeface="Times"/>
                <a:ea typeface="Times"/>
                <a:cs typeface="Times"/>
                <a:sym typeface="Times"/>
              </a:rPr>
              <a:t> - </a:t>
            </a:r>
            <a:r>
              <a:rPr lang="ru-RU" sz="1919" b="1" dirty="0" err="1">
                <a:solidFill>
                  <a:srgbClr val="000000"/>
                </a:solidFill>
                <a:latin typeface="Times"/>
                <a:ea typeface="Times"/>
                <a:cs typeface="Times"/>
                <a:sym typeface="Times"/>
              </a:rPr>
              <a:t>бұл</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қоректік</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заттардың</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химиялық</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немесе</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механикалық</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ыдырауы</a:t>
            </a:r>
            <a:r>
              <a:rPr lang="ru-RU" sz="1919" b="1" dirty="0">
                <a:solidFill>
                  <a:srgbClr val="000000"/>
                </a:solidFill>
                <a:latin typeface="Times"/>
                <a:ea typeface="Times"/>
                <a:cs typeface="Times"/>
                <a:sym typeface="Times"/>
              </a:rPr>
              <a:t>, ал </a:t>
            </a:r>
            <a:r>
              <a:rPr lang="ru-RU" sz="1919" b="1" dirty="0" err="1">
                <a:solidFill>
                  <a:srgbClr val="000000"/>
                </a:solidFill>
                <a:latin typeface="Times"/>
                <a:ea typeface="Times"/>
                <a:cs typeface="Times"/>
                <a:sym typeface="Times"/>
              </a:rPr>
              <a:t>сіңіру</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дегеніміз</a:t>
            </a:r>
            <a:r>
              <a:rPr lang="ru-RU" sz="1919" b="1" dirty="0">
                <a:solidFill>
                  <a:srgbClr val="000000"/>
                </a:solidFill>
                <a:latin typeface="Times"/>
                <a:ea typeface="Times"/>
                <a:cs typeface="Times"/>
                <a:sym typeface="Times"/>
              </a:rPr>
              <a:t> - </a:t>
            </a:r>
            <a:r>
              <a:rPr lang="ru-RU" sz="1919" b="1" dirty="0" err="1">
                <a:solidFill>
                  <a:srgbClr val="000000"/>
                </a:solidFill>
                <a:latin typeface="Times"/>
                <a:ea typeface="Times"/>
                <a:cs typeface="Times"/>
                <a:sym typeface="Times"/>
              </a:rPr>
              <a:t>қоректік</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заттардың</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организмге</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ең</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қарапайым</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түрінде</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қозғалуы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бұл</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ең</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алдымен</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аш</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ішекте</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пайда</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болады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бірақ</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кейбір</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сіңуі</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ауыз</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қуысының</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шырышты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қабаты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арқылы</a:t>
            </a:r>
            <a:r>
              <a:rPr lang="ru-RU" sz="1919" b="1" dirty="0">
                <a:solidFill>
                  <a:srgbClr val="000000"/>
                </a:solidFill>
                <a:latin typeface="Times"/>
                <a:ea typeface="Times"/>
                <a:cs typeface="Times"/>
                <a:sym typeface="Times"/>
              </a:rPr>
              <a:t> да </a:t>
            </a:r>
            <a:r>
              <a:rPr lang="ru-RU" sz="1919" b="1" dirty="0" err="1">
                <a:solidFill>
                  <a:srgbClr val="000000"/>
                </a:solidFill>
                <a:latin typeface="Times"/>
                <a:ea typeface="Times"/>
                <a:cs typeface="Times"/>
                <a:sym typeface="Times"/>
              </a:rPr>
              <a:t>болуы</a:t>
            </a:r>
            <a:r>
              <a:rPr lang="ru-RU" sz="1919" b="1" dirty="0">
                <a:solidFill>
                  <a:srgbClr val="000000"/>
                </a:solidFill>
                <a:latin typeface="Times"/>
                <a:ea typeface="Times"/>
                <a:cs typeface="Times"/>
                <a:sym typeface="Times"/>
              </a:rPr>
              <a:t> </a:t>
            </a:r>
            <a:r>
              <a:rPr lang="ru-RU" sz="1919" b="1" dirty="0" err="1">
                <a:solidFill>
                  <a:srgbClr val="000000"/>
                </a:solidFill>
                <a:latin typeface="Times"/>
                <a:ea typeface="Times"/>
                <a:cs typeface="Times"/>
                <a:sym typeface="Times"/>
              </a:rPr>
              <a:t>мүмкін</a:t>
            </a:r>
            <a:r>
              <a:rPr lang="ru-RU" sz="1919" b="1" dirty="0">
                <a:solidFill>
                  <a:srgbClr val="000000"/>
                </a:solidFill>
                <a:latin typeface="Times"/>
                <a:ea typeface="Times"/>
                <a:cs typeface="Times"/>
                <a:sym typeface="Times"/>
              </a:rPr>
              <a:t>.</a:t>
            </a:r>
            <a:endParaRPr dirty="0"/>
          </a:p>
        </p:txBody>
      </p:sp>
      <p:sp>
        <p:nvSpPr>
          <p:cNvPr id="186" name="Google Shape;186;p15"/>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15</a:t>
            </a:fld>
            <a:endParaRPr/>
          </a:p>
        </p:txBody>
      </p:sp>
      <p:sp>
        <p:nvSpPr>
          <p:cNvPr id="187" name="Google Shape;187;p15"/>
          <p:cNvSpPr txBox="1"/>
          <p:nvPr/>
        </p:nvSpPr>
        <p:spPr>
          <a:xfrm>
            <a:off x="275177" y="711160"/>
            <a:ext cx="6793742" cy="533479"/>
          </a:xfrm>
          <a:prstGeom prst="rect">
            <a:avLst/>
          </a:prstGeom>
          <a:noFill/>
          <a:ln>
            <a:noFill/>
          </a:ln>
        </p:spPr>
        <p:txBody>
          <a:bodyPr spcFirstLastPara="1" wrap="square" lIns="50800" tIns="50800" rIns="50800" bIns="50800" anchor="ctr" anchorCtr="0">
            <a:spAutoFit/>
          </a:bodyPr>
          <a:lstStyle/>
          <a:p>
            <a:pPr lvl="0">
              <a:buSzPts val="2800"/>
            </a:pPr>
            <a:r>
              <a:rPr lang="ru-RU" sz="2800" b="1" dirty="0" err="1">
                <a:latin typeface="Times"/>
                <a:ea typeface="Times"/>
                <a:cs typeface="Times"/>
                <a:sym typeface="Times"/>
              </a:rPr>
              <a:t>Глюкозаның</a:t>
            </a:r>
            <a:r>
              <a:rPr lang="ru-RU" sz="2800" b="1" dirty="0">
                <a:latin typeface="Times"/>
                <a:ea typeface="Times"/>
                <a:cs typeface="Times"/>
                <a:sym typeface="Times"/>
              </a:rPr>
              <a:t> </a:t>
            </a:r>
            <a:r>
              <a:rPr lang="ru-RU" sz="2800" b="1" dirty="0" err="1">
                <a:latin typeface="Times"/>
                <a:ea typeface="Times"/>
                <a:cs typeface="Times"/>
                <a:sym typeface="Times"/>
              </a:rPr>
              <a:t>қорытылуы</a:t>
            </a:r>
            <a:r>
              <a:rPr lang="ru-RU" sz="2800" b="1" dirty="0">
                <a:latin typeface="Times"/>
                <a:ea typeface="Times"/>
                <a:cs typeface="Times"/>
                <a:sym typeface="Times"/>
              </a:rPr>
              <a:t> </a:t>
            </a:r>
            <a:r>
              <a:rPr lang="ru-RU" sz="2800" b="1" dirty="0" err="1">
                <a:latin typeface="Times"/>
                <a:ea typeface="Times"/>
                <a:cs typeface="Times"/>
                <a:sym typeface="Times"/>
              </a:rPr>
              <a:t>және</a:t>
            </a:r>
            <a:r>
              <a:rPr lang="ru-RU" sz="2800" b="1" dirty="0">
                <a:latin typeface="Times"/>
                <a:ea typeface="Times"/>
                <a:cs typeface="Times"/>
                <a:sym typeface="Times"/>
              </a:rPr>
              <a:t> </a:t>
            </a:r>
            <a:r>
              <a:rPr lang="ru-RU" sz="2800" b="1" dirty="0" err="1">
                <a:latin typeface="Times"/>
                <a:ea typeface="Times"/>
                <a:cs typeface="Times"/>
                <a:sym typeface="Times"/>
              </a:rPr>
              <a:t>сіңірілуі</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6"/>
          <p:cNvSpPr txBox="1">
            <a:spLocks noGrp="1"/>
          </p:cNvSpPr>
          <p:nvPr>
            <p:ph type="body" idx="4294967295"/>
          </p:nvPr>
        </p:nvSpPr>
        <p:spPr>
          <a:xfrm>
            <a:off x="296862" y="1611594"/>
            <a:ext cx="8550276" cy="4997253"/>
          </a:xfrm>
          <a:prstGeom prst="rect">
            <a:avLst/>
          </a:prstGeom>
          <a:noFill/>
          <a:ln>
            <a:noFill/>
          </a:ln>
        </p:spPr>
        <p:txBody>
          <a:bodyPr spcFirstLastPara="1" wrap="square" lIns="45700" tIns="45700" rIns="45700" bIns="45700" anchor="t" anchorCtr="0">
            <a:normAutofit fontScale="77500" lnSpcReduction="20000"/>
          </a:bodyPr>
          <a:lstStyle/>
          <a:p>
            <a:pPr marL="0" lvl="0" indent="0">
              <a:lnSpc>
                <a:spcPct val="100000"/>
              </a:lnSpc>
              <a:buClr>
                <a:srgbClr val="000000"/>
              </a:buClr>
              <a:buSzPts val="1800"/>
              <a:buNone/>
            </a:pPr>
            <a:r>
              <a:rPr lang="ru-RU" i="1" dirty="0" err="1"/>
              <a:t>Механикалық</a:t>
            </a:r>
            <a:r>
              <a:rPr lang="ru-RU" i="1" dirty="0"/>
              <a:t> </a:t>
            </a:r>
            <a:r>
              <a:rPr lang="ru-RU" i="1" dirty="0" err="1"/>
              <a:t>бұзылу</a:t>
            </a:r>
            <a:r>
              <a:rPr lang="ru-RU" i="1" dirty="0"/>
              <a:t> - </a:t>
            </a:r>
            <a:r>
              <a:rPr lang="ru-RU" i="1" dirty="0" err="1"/>
              <a:t>бұл</a:t>
            </a:r>
            <a:r>
              <a:rPr lang="ru-RU" i="1" dirty="0"/>
              <a:t> </a:t>
            </a:r>
            <a:r>
              <a:rPr lang="ru-RU" i="1" dirty="0" err="1"/>
              <a:t>тағамның</a:t>
            </a:r>
            <a:r>
              <a:rPr lang="ru-RU" i="1" dirty="0"/>
              <a:t> </a:t>
            </a:r>
            <a:r>
              <a:rPr lang="ru-RU" i="1" dirty="0" err="1"/>
              <a:t>физикалық</a:t>
            </a:r>
            <a:r>
              <a:rPr lang="ru-RU" i="1" dirty="0"/>
              <a:t> </a:t>
            </a:r>
            <a:r>
              <a:rPr lang="ru-RU" i="1" dirty="0" err="1"/>
              <a:t>бұзылуы</a:t>
            </a:r>
            <a:r>
              <a:rPr lang="ru-RU" i="1" dirty="0"/>
              <a:t>, </a:t>
            </a:r>
            <a:r>
              <a:rPr lang="ru-RU" i="1" dirty="0" err="1"/>
              <a:t>оған</a:t>
            </a:r>
            <a:r>
              <a:rPr lang="ru-RU" i="1" dirty="0"/>
              <a:t> </a:t>
            </a:r>
            <a:r>
              <a:rPr lang="ru-RU" i="1" dirty="0" err="1"/>
              <a:t>тамақ</a:t>
            </a:r>
            <a:r>
              <a:rPr lang="ru-RU" i="1" dirty="0"/>
              <a:t> </a:t>
            </a:r>
            <a:r>
              <a:rPr lang="ru-RU" i="1" dirty="0" err="1"/>
              <a:t>тістермен</a:t>
            </a:r>
            <a:r>
              <a:rPr lang="ru-RU" i="1" dirty="0"/>
              <a:t> </a:t>
            </a:r>
            <a:r>
              <a:rPr lang="ru-RU" i="1" dirty="0" err="1"/>
              <a:t>немесе</a:t>
            </a:r>
            <a:r>
              <a:rPr lang="ru-RU" i="1" dirty="0"/>
              <a:t> </a:t>
            </a:r>
            <a:r>
              <a:rPr lang="ru-RU" i="1" dirty="0" err="1"/>
              <a:t>асқазанның</a:t>
            </a:r>
            <a:r>
              <a:rPr lang="ru-RU" i="1" dirty="0"/>
              <a:t> </a:t>
            </a:r>
            <a:r>
              <a:rPr lang="ru-RU" i="1" dirty="0" err="1"/>
              <a:t>бұлшықет</a:t>
            </a:r>
            <a:r>
              <a:rPr lang="ru-RU" i="1" dirty="0"/>
              <a:t> </a:t>
            </a:r>
            <a:r>
              <a:rPr lang="ru-RU" i="1" dirty="0" err="1"/>
              <a:t>қабаттарымен</a:t>
            </a:r>
            <a:r>
              <a:rPr lang="ru-RU" i="1" dirty="0"/>
              <a:t> </a:t>
            </a:r>
            <a:r>
              <a:rPr lang="ru-RU" i="1" dirty="0" err="1"/>
              <a:t>ұнтақтау</a:t>
            </a:r>
            <a:r>
              <a:rPr lang="ru-RU" i="1" dirty="0"/>
              <a:t> </a:t>
            </a:r>
            <a:r>
              <a:rPr lang="ru-RU" i="1" dirty="0" err="1"/>
              <a:t>кіреді</a:t>
            </a:r>
            <a:r>
              <a:rPr lang="ru-RU" i="1" dirty="0"/>
              <a:t>. </a:t>
            </a:r>
            <a:r>
              <a:rPr lang="ru-RU" i="1" dirty="0" err="1"/>
              <a:t>Химиялық</a:t>
            </a:r>
            <a:r>
              <a:rPr lang="ru-RU" i="1" dirty="0"/>
              <a:t> </a:t>
            </a:r>
            <a:r>
              <a:rPr lang="ru-RU" i="1" dirty="0" err="1"/>
              <a:t>ыдырау</a:t>
            </a:r>
            <a:r>
              <a:rPr lang="ru-RU" i="1" dirty="0"/>
              <a:t> </a:t>
            </a:r>
            <a:r>
              <a:rPr lang="ru-RU" i="1" dirty="0" err="1"/>
              <a:t>үшін</a:t>
            </a:r>
            <a:r>
              <a:rPr lang="ru-RU" i="1" dirty="0"/>
              <a:t> </a:t>
            </a:r>
            <a:r>
              <a:rPr lang="ru-RU" i="1" dirty="0" err="1"/>
              <a:t>байланыстарды</a:t>
            </a:r>
            <a:r>
              <a:rPr lang="ru-RU" i="1" dirty="0"/>
              <a:t> </a:t>
            </a:r>
            <a:r>
              <a:rPr lang="ru-RU" i="1" dirty="0" err="1"/>
              <a:t>бұзу</a:t>
            </a:r>
            <a:r>
              <a:rPr lang="ru-RU" i="1" dirty="0"/>
              <a:t> </a:t>
            </a:r>
            <a:r>
              <a:rPr lang="ru-RU" i="1" dirty="0" err="1"/>
              <a:t>үшін</a:t>
            </a:r>
            <a:r>
              <a:rPr lang="ru-RU" i="1" dirty="0"/>
              <a:t> </a:t>
            </a:r>
            <a:r>
              <a:rPr lang="ru-RU" i="1" dirty="0" err="1"/>
              <a:t>ферменттер</a:t>
            </a:r>
            <a:r>
              <a:rPr lang="ru-RU" i="1" dirty="0"/>
              <a:t> </a:t>
            </a:r>
            <a:r>
              <a:rPr lang="ru-RU" i="1" dirty="0" err="1"/>
              <a:t>қажет</a:t>
            </a:r>
            <a:r>
              <a:rPr lang="ru-RU" i="1" dirty="0"/>
              <a:t>, </a:t>
            </a:r>
            <a:r>
              <a:rPr lang="ru-RU" i="1" dirty="0" err="1"/>
              <a:t>мысалы</a:t>
            </a:r>
            <a:r>
              <a:rPr lang="ru-RU" i="1" dirty="0"/>
              <a:t>, </a:t>
            </a:r>
            <a:r>
              <a:rPr lang="ru-RU" i="1" dirty="0" err="1"/>
              <a:t>полисахаридтердің</a:t>
            </a:r>
            <a:r>
              <a:rPr lang="ru-RU" i="1" dirty="0"/>
              <a:t> </a:t>
            </a:r>
            <a:r>
              <a:rPr lang="ru-RU" i="1" dirty="0" err="1"/>
              <a:t>моносахаридтерге</a:t>
            </a:r>
            <a:r>
              <a:rPr lang="ru-RU" i="1" dirty="0"/>
              <a:t> </a:t>
            </a:r>
            <a:r>
              <a:rPr lang="ru-RU" i="1" dirty="0" err="1"/>
              <a:t>және</a:t>
            </a:r>
            <a:r>
              <a:rPr lang="ru-RU" i="1" dirty="0"/>
              <a:t> </a:t>
            </a:r>
            <a:r>
              <a:rPr lang="ru-RU" i="1" dirty="0" err="1"/>
              <a:t>дисахаридтерге</a:t>
            </a:r>
            <a:r>
              <a:rPr lang="ru-RU" i="1" dirty="0"/>
              <a:t> </a:t>
            </a:r>
            <a:r>
              <a:rPr lang="ru-RU" i="1" dirty="0" err="1"/>
              <a:t>ыдырауы</a:t>
            </a:r>
            <a:r>
              <a:rPr lang="ru-RU" i="1" dirty="0"/>
              <a:t>. </a:t>
            </a:r>
            <a:r>
              <a:rPr lang="ru-RU" i="1" dirty="0" err="1"/>
              <a:t>Көмірсулардың</a:t>
            </a:r>
            <a:r>
              <a:rPr lang="ru-RU" i="1" dirty="0"/>
              <a:t> </a:t>
            </a:r>
            <a:r>
              <a:rPr lang="ru-RU" i="1" dirty="0" err="1"/>
              <a:t>көп</a:t>
            </a:r>
            <a:r>
              <a:rPr lang="ru-RU" i="1" dirty="0"/>
              <a:t> </a:t>
            </a:r>
            <a:r>
              <a:rPr lang="ru-RU" i="1" dirty="0" err="1"/>
              <a:t>бөлігі</a:t>
            </a:r>
            <a:r>
              <a:rPr lang="ru-RU" i="1" dirty="0"/>
              <a:t> </a:t>
            </a:r>
            <a:r>
              <a:rPr lang="ru-RU" i="1" dirty="0" err="1"/>
              <a:t>ұйқы</a:t>
            </a:r>
            <a:r>
              <a:rPr lang="ru-RU" i="1" dirty="0"/>
              <a:t> </a:t>
            </a:r>
            <a:r>
              <a:rPr lang="ru-RU" i="1" dirty="0" err="1"/>
              <a:t>безі</a:t>
            </a:r>
            <a:r>
              <a:rPr lang="ru-RU" i="1" dirty="0"/>
              <a:t> мен </a:t>
            </a:r>
            <a:r>
              <a:rPr lang="ru-RU" i="1" dirty="0" err="1"/>
              <a:t>ішектің</a:t>
            </a:r>
            <a:r>
              <a:rPr lang="ru-RU" i="1" dirty="0"/>
              <a:t> </a:t>
            </a:r>
            <a:r>
              <a:rPr lang="ru-RU" i="1" dirty="0" err="1"/>
              <a:t>шырышты</a:t>
            </a:r>
            <a:r>
              <a:rPr lang="ru-RU" i="1" dirty="0"/>
              <a:t> </a:t>
            </a:r>
            <a:r>
              <a:rPr lang="ru-RU" i="1" dirty="0" err="1"/>
              <a:t>қабатынан</a:t>
            </a:r>
            <a:r>
              <a:rPr lang="ru-RU" i="1" dirty="0"/>
              <a:t> </a:t>
            </a:r>
            <a:r>
              <a:rPr lang="ru-RU" i="1" dirty="0" err="1"/>
              <a:t>бөлінетін</a:t>
            </a:r>
            <a:r>
              <a:rPr lang="ru-RU" i="1" dirty="0"/>
              <a:t> </a:t>
            </a:r>
            <a:r>
              <a:rPr lang="ru-RU" i="1" dirty="0" err="1"/>
              <a:t>ферменттер</a:t>
            </a:r>
            <a:r>
              <a:rPr lang="ru-RU" i="1" dirty="0"/>
              <a:t> </a:t>
            </a:r>
            <a:r>
              <a:rPr lang="ru-RU" i="1" dirty="0" err="1"/>
              <a:t>арқылы</a:t>
            </a:r>
            <a:r>
              <a:rPr lang="ru-RU" i="1" dirty="0"/>
              <a:t> </a:t>
            </a:r>
            <a:r>
              <a:rPr lang="ru-RU" i="1" dirty="0" err="1"/>
              <a:t>жіңішке</a:t>
            </a:r>
            <a:r>
              <a:rPr lang="ru-RU" i="1" dirty="0"/>
              <a:t> </a:t>
            </a:r>
            <a:r>
              <a:rPr lang="ru-RU" i="1" dirty="0" err="1"/>
              <a:t>ішекте</a:t>
            </a:r>
            <a:r>
              <a:rPr lang="ru-RU" i="1" dirty="0"/>
              <a:t> </a:t>
            </a:r>
            <a:r>
              <a:rPr lang="ru-RU" i="1" dirty="0" err="1"/>
              <a:t>қорытылатын</a:t>
            </a:r>
            <a:r>
              <a:rPr lang="ru-RU" i="1" dirty="0"/>
              <a:t> </a:t>
            </a:r>
            <a:r>
              <a:rPr lang="ru-RU" i="1" dirty="0" err="1"/>
              <a:t>болса</a:t>
            </a:r>
            <a:r>
              <a:rPr lang="ru-RU" i="1" dirty="0"/>
              <a:t>, аз </a:t>
            </a:r>
            <a:r>
              <a:rPr lang="ru-RU" i="1" dirty="0" err="1"/>
              <a:t>мөлшерде</a:t>
            </a:r>
            <a:r>
              <a:rPr lang="ru-RU" i="1" dirty="0"/>
              <a:t> </a:t>
            </a:r>
            <a:r>
              <a:rPr lang="ru-RU" i="1" dirty="0" err="1"/>
              <a:t>химиялық</a:t>
            </a:r>
            <a:r>
              <a:rPr lang="ru-RU" i="1" dirty="0"/>
              <a:t> ас </a:t>
            </a:r>
            <a:r>
              <a:rPr lang="ru-RU" i="1" dirty="0" err="1"/>
              <a:t>қорыту</a:t>
            </a:r>
            <a:r>
              <a:rPr lang="ru-RU" i="1" dirty="0"/>
              <a:t> </a:t>
            </a:r>
            <a:r>
              <a:rPr lang="ru-RU" i="1" dirty="0" err="1"/>
              <a:t>сілекей</a:t>
            </a:r>
            <a:r>
              <a:rPr lang="ru-RU" i="1" dirty="0"/>
              <a:t> </a:t>
            </a:r>
            <a:r>
              <a:rPr lang="ru-RU" i="1" dirty="0" err="1"/>
              <a:t>амилазасы</a:t>
            </a:r>
            <a:r>
              <a:rPr lang="ru-RU" i="1" dirty="0"/>
              <a:t> </a:t>
            </a:r>
            <a:r>
              <a:rPr lang="ru-RU" i="1" dirty="0" err="1"/>
              <a:t>арқылы</a:t>
            </a:r>
            <a:r>
              <a:rPr lang="ru-RU" i="1" dirty="0"/>
              <a:t> </a:t>
            </a:r>
            <a:r>
              <a:rPr lang="ru-RU" i="1" dirty="0" err="1"/>
              <a:t>ауыз</a:t>
            </a:r>
            <a:r>
              <a:rPr lang="ru-RU" i="1" dirty="0"/>
              <a:t> </a:t>
            </a:r>
            <a:r>
              <a:rPr lang="ru-RU" i="1" dirty="0" err="1"/>
              <a:t>қуысының</a:t>
            </a:r>
            <a:r>
              <a:rPr lang="ru-RU" i="1" dirty="0"/>
              <a:t> </a:t>
            </a:r>
            <a:r>
              <a:rPr lang="ru-RU" i="1" dirty="0" err="1"/>
              <a:t>шырышты</a:t>
            </a:r>
            <a:r>
              <a:rPr lang="ru-RU" i="1" dirty="0"/>
              <a:t> </a:t>
            </a:r>
            <a:r>
              <a:rPr lang="ru-RU" i="1" dirty="0" err="1"/>
              <a:t>қабығында</a:t>
            </a:r>
            <a:r>
              <a:rPr lang="ru-RU" i="1" dirty="0"/>
              <a:t> да </a:t>
            </a:r>
            <a:r>
              <a:rPr lang="ru-RU" i="1" dirty="0" err="1"/>
              <a:t>болады</a:t>
            </a:r>
            <a:r>
              <a:rPr lang="ru-RU" i="1" dirty="0"/>
              <a:t>. </a:t>
            </a:r>
            <a:r>
              <a:rPr lang="ru-RU" i="1" dirty="0" err="1"/>
              <a:t>Көмірсулардың</a:t>
            </a:r>
            <a:r>
              <a:rPr lang="ru-RU" i="1" dirty="0"/>
              <a:t> </a:t>
            </a:r>
            <a:r>
              <a:rPr lang="ru-RU" i="1" dirty="0" err="1"/>
              <a:t>эффективті</a:t>
            </a:r>
            <a:r>
              <a:rPr lang="ru-RU" i="1" dirty="0"/>
              <a:t> </a:t>
            </a:r>
            <a:r>
              <a:rPr lang="ru-RU" i="1" dirty="0" err="1"/>
              <a:t>қорытылуы</a:t>
            </a:r>
            <a:r>
              <a:rPr lang="ru-RU" i="1" dirty="0"/>
              <a:t> </a:t>
            </a:r>
            <a:r>
              <a:rPr lang="ru-RU" i="1" dirty="0" err="1"/>
              <a:t>қарапайым</a:t>
            </a:r>
            <a:r>
              <a:rPr lang="ru-RU" i="1" dirty="0"/>
              <a:t> </a:t>
            </a:r>
            <a:r>
              <a:rPr lang="ru-RU" i="1" dirty="0" err="1"/>
              <a:t>көмірсулардың</a:t>
            </a:r>
            <a:r>
              <a:rPr lang="ru-RU" i="1" dirty="0"/>
              <a:t>, </a:t>
            </a:r>
            <a:r>
              <a:rPr lang="ru-RU" i="1" dirty="0" err="1"/>
              <a:t>мысалы</a:t>
            </a:r>
            <a:r>
              <a:rPr lang="ru-RU" i="1" dirty="0"/>
              <a:t>, </a:t>
            </a:r>
            <a:r>
              <a:rPr lang="ru-RU" i="1" dirty="0" err="1"/>
              <a:t>моносахаридті</a:t>
            </a:r>
            <a:r>
              <a:rPr lang="ru-RU" i="1" dirty="0"/>
              <a:t> </a:t>
            </a:r>
            <a:r>
              <a:rPr lang="ru-RU" i="1" dirty="0" err="1"/>
              <a:t>глюкозаның</a:t>
            </a:r>
            <a:r>
              <a:rPr lang="ru-RU" i="1" dirty="0"/>
              <a:t>, </a:t>
            </a:r>
            <a:r>
              <a:rPr lang="ru-RU" i="1" dirty="0" err="1"/>
              <a:t>энтероциттер</a:t>
            </a:r>
            <a:r>
              <a:rPr lang="ru-RU" i="1" dirty="0"/>
              <a:t> </a:t>
            </a:r>
            <a:r>
              <a:rPr lang="ru-RU" i="1" dirty="0" err="1"/>
              <a:t>деп</a:t>
            </a:r>
            <a:r>
              <a:rPr lang="ru-RU" i="1" dirty="0"/>
              <a:t> </a:t>
            </a:r>
            <a:r>
              <a:rPr lang="ru-RU" i="1" dirty="0" err="1"/>
              <a:t>аталатын</a:t>
            </a:r>
            <a:r>
              <a:rPr lang="ru-RU" i="1" dirty="0"/>
              <a:t> </a:t>
            </a:r>
            <a:r>
              <a:rPr lang="ru-RU" i="1" dirty="0" err="1"/>
              <a:t>ішек</a:t>
            </a:r>
            <a:r>
              <a:rPr lang="ru-RU" i="1" dirty="0"/>
              <a:t> эпителий </a:t>
            </a:r>
            <a:r>
              <a:rPr lang="ru-RU" i="1" dirty="0" err="1"/>
              <a:t>жасушаларына</a:t>
            </a:r>
            <a:r>
              <a:rPr lang="ru-RU" i="1" dirty="0"/>
              <a:t> </a:t>
            </a:r>
            <a:r>
              <a:rPr lang="ru-RU" i="1" dirty="0" err="1"/>
              <a:t>сіңуіне</a:t>
            </a:r>
            <a:r>
              <a:rPr lang="ru-RU" i="1" dirty="0"/>
              <a:t> </a:t>
            </a:r>
            <a:r>
              <a:rPr lang="ru-RU" i="1" dirty="0" err="1"/>
              <a:t>мүмкіндік</a:t>
            </a:r>
            <a:r>
              <a:rPr lang="ru-RU" i="1" dirty="0"/>
              <a:t> </a:t>
            </a:r>
            <a:r>
              <a:rPr lang="ru-RU" i="1" dirty="0" err="1"/>
              <a:t>береді</a:t>
            </a:r>
            <a:r>
              <a:rPr lang="ru-RU" i="1" dirty="0"/>
              <a:t>.</a:t>
            </a:r>
          </a:p>
          <a:p>
            <a:pPr marL="0" lvl="0" indent="0">
              <a:lnSpc>
                <a:spcPct val="100000"/>
              </a:lnSpc>
              <a:buClr>
                <a:srgbClr val="000000"/>
              </a:buClr>
              <a:buSzPts val="1800"/>
              <a:buNone/>
            </a:pPr>
            <a:r>
              <a:rPr lang="ru-RU" i="1" dirty="0"/>
              <a:t>Глюкоза </a:t>
            </a:r>
            <a:r>
              <a:rPr lang="ru-RU" i="1" dirty="0" err="1"/>
              <a:t>көптеген</a:t>
            </a:r>
            <a:r>
              <a:rPr lang="ru-RU" i="1" dirty="0"/>
              <a:t>, </a:t>
            </a:r>
            <a:r>
              <a:rPr lang="ru-RU" i="1" dirty="0" err="1"/>
              <a:t>көптеген</a:t>
            </a:r>
            <a:r>
              <a:rPr lang="ru-RU" i="1" dirty="0"/>
              <a:t> </a:t>
            </a:r>
            <a:r>
              <a:rPr lang="ru-RU" i="1" dirty="0" err="1"/>
              <a:t>тағамдарда</a:t>
            </a:r>
            <a:r>
              <a:rPr lang="ru-RU" i="1" dirty="0"/>
              <a:t>, </a:t>
            </a:r>
            <a:r>
              <a:rPr lang="ru-RU" i="1" dirty="0" err="1"/>
              <a:t>тіпті</a:t>
            </a:r>
            <a:r>
              <a:rPr lang="ru-RU" i="1" dirty="0"/>
              <a:t> </a:t>
            </a:r>
            <a:r>
              <a:rPr lang="ru-RU" i="1" dirty="0" err="1"/>
              <a:t>тәтті</a:t>
            </a:r>
            <a:r>
              <a:rPr lang="ru-RU" i="1" dirty="0"/>
              <a:t> </a:t>
            </a:r>
            <a:r>
              <a:rPr lang="ru-RU" i="1" dirty="0" err="1"/>
              <a:t>дәмі</a:t>
            </a:r>
            <a:r>
              <a:rPr lang="ru-RU" i="1" dirty="0"/>
              <a:t> </a:t>
            </a:r>
            <a:r>
              <a:rPr lang="ru-RU" i="1" dirty="0" err="1"/>
              <a:t>жоқ</a:t>
            </a:r>
            <a:r>
              <a:rPr lang="ru-RU" i="1" dirty="0"/>
              <a:t> </a:t>
            </a:r>
            <a:r>
              <a:rPr lang="ru-RU" i="1" dirty="0" err="1"/>
              <a:t>тағамдарда</a:t>
            </a:r>
            <a:r>
              <a:rPr lang="ru-RU" i="1" dirty="0"/>
              <a:t> </a:t>
            </a:r>
            <a:r>
              <a:rPr lang="ru-RU" i="1" dirty="0" err="1"/>
              <a:t>болады</a:t>
            </a:r>
            <a:r>
              <a:rPr lang="ru-RU" i="1" dirty="0"/>
              <a:t>. Глюкоза - </a:t>
            </a:r>
            <a:r>
              <a:rPr lang="ru-RU" i="1" dirty="0" err="1"/>
              <a:t>үлкен</a:t>
            </a:r>
            <a:r>
              <a:rPr lang="ru-RU" i="1" dirty="0"/>
              <a:t>, </a:t>
            </a:r>
            <a:r>
              <a:rPr lang="ru-RU" i="1" dirty="0" err="1"/>
              <a:t>полярлы</a:t>
            </a:r>
            <a:r>
              <a:rPr lang="ru-RU" i="1" dirty="0"/>
              <a:t>, суда </a:t>
            </a:r>
            <a:r>
              <a:rPr lang="ru-RU" i="1" dirty="0" err="1"/>
              <a:t>еритін</a:t>
            </a:r>
            <a:r>
              <a:rPr lang="ru-RU" i="1" dirty="0"/>
              <a:t> молекула, </a:t>
            </a:r>
            <a:r>
              <a:rPr lang="ru-RU" i="1" dirty="0" err="1"/>
              <a:t>сондықтан</a:t>
            </a:r>
            <a:r>
              <a:rPr lang="ru-RU" i="1" dirty="0"/>
              <a:t> </a:t>
            </a:r>
            <a:r>
              <a:rPr lang="ru-RU" i="1" dirty="0" err="1"/>
              <a:t>жасуша</a:t>
            </a:r>
            <a:r>
              <a:rPr lang="ru-RU" i="1" dirty="0"/>
              <a:t> </a:t>
            </a:r>
            <a:r>
              <a:rPr lang="ru-RU" i="1" dirty="0" err="1"/>
              <a:t>мембранасы</a:t>
            </a:r>
            <a:r>
              <a:rPr lang="ru-RU" i="1" dirty="0"/>
              <a:t> </a:t>
            </a:r>
            <a:r>
              <a:rPr lang="ru-RU" i="1" dirty="0" err="1"/>
              <a:t>арқылы</a:t>
            </a:r>
            <a:r>
              <a:rPr lang="ru-RU" i="1" dirty="0"/>
              <a:t> </a:t>
            </a:r>
            <a:r>
              <a:rPr lang="ru-RU" i="1" dirty="0" err="1"/>
              <a:t>тасымалданатын</a:t>
            </a:r>
            <a:r>
              <a:rPr lang="ru-RU" i="1" dirty="0"/>
              <a:t> </a:t>
            </a:r>
            <a:r>
              <a:rPr lang="ru-RU" i="1" dirty="0" err="1"/>
              <a:t>мембраналық</a:t>
            </a:r>
            <a:r>
              <a:rPr lang="ru-RU" i="1" dirty="0"/>
              <a:t> </a:t>
            </a:r>
            <a:r>
              <a:rPr lang="ru-RU" i="1" dirty="0" err="1"/>
              <a:t>белоктарсыз</a:t>
            </a:r>
            <a:r>
              <a:rPr lang="ru-RU" i="1" dirty="0"/>
              <a:t> </a:t>
            </a:r>
            <a:r>
              <a:rPr lang="ru-RU" i="1" dirty="0" err="1"/>
              <a:t>пассивті</a:t>
            </a:r>
            <a:r>
              <a:rPr lang="ru-RU" i="1" dirty="0"/>
              <a:t> </a:t>
            </a:r>
            <a:r>
              <a:rPr lang="ru-RU" i="1" dirty="0" err="1"/>
              <a:t>түрде</a:t>
            </a:r>
            <a:r>
              <a:rPr lang="ru-RU" i="1" dirty="0"/>
              <a:t> </a:t>
            </a:r>
            <a:r>
              <a:rPr lang="ru-RU" i="1" dirty="0" err="1"/>
              <a:t>тарала</a:t>
            </a:r>
            <a:r>
              <a:rPr lang="ru-RU" i="1" dirty="0"/>
              <a:t> </a:t>
            </a:r>
            <a:r>
              <a:rPr lang="ru-RU" i="1" dirty="0" err="1"/>
              <a:t>алмайды</a:t>
            </a:r>
            <a:r>
              <a:rPr lang="ru-RU" i="1" dirty="0"/>
              <a:t>. </a:t>
            </a:r>
            <a:r>
              <a:rPr lang="ru-RU" i="1" dirty="0" err="1"/>
              <a:t>Моносахаридтер</a:t>
            </a:r>
            <a:r>
              <a:rPr lang="ru-RU" i="1" dirty="0"/>
              <a:t>, глюкоза </a:t>
            </a:r>
            <a:r>
              <a:rPr lang="ru-RU" i="1" dirty="0" err="1"/>
              <a:t>сияқты</a:t>
            </a:r>
            <a:r>
              <a:rPr lang="ru-RU" i="1" dirty="0"/>
              <a:t>, </a:t>
            </a:r>
            <a:r>
              <a:rPr lang="ru-RU" i="1" dirty="0" err="1"/>
              <a:t>энтероциттер</a:t>
            </a:r>
            <a:r>
              <a:rPr lang="ru-RU" i="1" dirty="0"/>
              <a:t> </a:t>
            </a:r>
            <a:r>
              <a:rPr lang="ru-RU" i="1" dirty="0" err="1"/>
              <a:t>арқылы</a:t>
            </a:r>
            <a:r>
              <a:rPr lang="ru-RU" i="1" dirty="0"/>
              <a:t> </a:t>
            </a:r>
            <a:r>
              <a:rPr lang="ru-RU" i="1" dirty="0" err="1"/>
              <a:t>өткеннен</a:t>
            </a:r>
            <a:r>
              <a:rPr lang="ru-RU" i="1" dirty="0"/>
              <a:t> </a:t>
            </a:r>
            <a:r>
              <a:rPr lang="ru-RU" i="1" dirty="0" err="1"/>
              <a:t>кейін</a:t>
            </a:r>
            <a:r>
              <a:rPr lang="ru-RU" i="1" dirty="0"/>
              <a:t>, </a:t>
            </a:r>
            <a:r>
              <a:rPr lang="ru-RU" i="1" dirty="0" err="1"/>
              <a:t>олар</a:t>
            </a:r>
            <a:r>
              <a:rPr lang="ru-RU" i="1" dirty="0"/>
              <a:t> </a:t>
            </a:r>
            <a:r>
              <a:rPr lang="ru-RU" i="1" dirty="0" err="1"/>
              <a:t>жасушадан</a:t>
            </a:r>
            <a:r>
              <a:rPr lang="ru-RU" i="1" dirty="0"/>
              <a:t> </a:t>
            </a:r>
            <a:r>
              <a:rPr lang="ru-RU" i="1" dirty="0" err="1"/>
              <a:t>тыс</a:t>
            </a:r>
            <a:r>
              <a:rPr lang="ru-RU" i="1" dirty="0"/>
              <a:t> </a:t>
            </a:r>
            <a:r>
              <a:rPr lang="ru-RU" i="1" dirty="0" err="1"/>
              <a:t>суыққа</a:t>
            </a:r>
            <a:r>
              <a:rPr lang="ru-RU" i="1" dirty="0"/>
              <a:t> (ЭКФ) </a:t>
            </a:r>
            <a:r>
              <a:rPr lang="ru-RU" i="1" dirty="0" err="1"/>
              <a:t>және</a:t>
            </a:r>
            <a:r>
              <a:rPr lang="ru-RU" i="1" dirty="0"/>
              <a:t> </a:t>
            </a:r>
            <a:r>
              <a:rPr lang="ru-RU" i="1" dirty="0" err="1"/>
              <a:t>жеңілдетілген</a:t>
            </a:r>
            <a:r>
              <a:rPr lang="ru-RU" i="1" dirty="0"/>
              <a:t> диффузия </a:t>
            </a:r>
            <a:r>
              <a:rPr lang="ru-RU" i="1" dirty="0" err="1"/>
              <a:t>арқылы</a:t>
            </a:r>
            <a:r>
              <a:rPr lang="ru-RU" i="1" dirty="0"/>
              <a:t> </a:t>
            </a:r>
            <a:r>
              <a:rPr lang="ru-RU" i="1" dirty="0" err="1"/>
              <a:t>қанға</a:t>
            </a:r>
            <a:r>
              <a:rPr lang="ru-RU" i="1" dirty="0"/>
              <a:t> </a:t>
            </a:r>
            <a:r>
              <a:rPr lang="ru-RU" i="1" dirty="0" err="1"/>
              <a:t>таралады</a:t>
            </a:r>
            <a:r>
              <a:rPr lang="ru-RU" i="1" dirty="0"/>
              <a:t>. </a:t>
            </a:r>
            <a:r>
              <a:rPr lang="ru-RU" i="1" dirty="0" err="1"/>
              <a:t>Ақырында</a:t>
            </a:r>
            <a:r>
              <a:rPr lang="ru-RU" i="1" dirty="0"/>
              <a:t>, </a:t>
            </a:r>
            <a:r>
              <a:rPr lang="ru-RU" i="1" dirty="0" err="1"/>
              <a:t>олар</a:t>
            </a:r>
            <a:r>
              <a:rPr lang="ru-RU" i="1" dirty="0"/>
              <a:t> </a:t>
            </a:r>
            <a:r>
              <a:rPr lang="ru-RU" i="1" dirty="0" err="1"/>
              <a:t>қан</a:t>
            </a:r>
            <a:r>
              <a:rPr lang="ru-RU" i="1" dirty="0"/>
              <a:t> </a:t>
            </a:r>
            <a:r>
              <a:rPr lang="ru-RU" i="1" dirty="0" err="1"/>
              <a:t>арқылы</a:t>
            </a:r>
            <a:r>
              <a:rPr lang="ru-RU" i="1" dirty="0"/>
              <a:t> </a:t>
            </a:r>
            <a:r>
              <a:rPr lang="ru-RU" i="1" dirty="0" err="1"/>
              <a:t>бүкіл</a:t>
            </a:r>
            <a:r>
              <a:rPr lang="ru-RU" i="1" dirty="0"/>
              <a:t> </a:t>
            </a:r>
            <a:r>
              <a:rPr lang="ru-RU" i="1" dirty="0" err="1"/>
              <a:t>денеге</a:t>
            </a:r>
            <a:r>
              <a:rPr lang="ru-RU" i="1" dirty="0"/>
              <a:t>, </a:t>
            </a:r>
            <a:r>
              <a:rPr lang="ru-RU" i="1" dirty="0" err="1"/>
              <a:t>мысалы</a:t>
            </a:r>
            <a:r>
              <a:rPr lang="ru-RU" i="1" dirty="0"/>
              <a:t>, </a:t>
            </a:r>
            <a:r>
              <a:rPr lang="en-US" i="1" dirty="0"/>
              <a:t>ATP </a:t>
            </a:r>
            <a:r>
              <a:rPr lang="ru-RU" i="1" dirty="0" err="1"/>
              <a:t>және</a:t>
            </a:r>
            <a:r>
              <a:rPr lang="ru-RU" i="1" dirty="0"/>
              <a:t> гликоген </a:t>
            </a:r>
            <a:r>
              <a:rPr lang="ru-RU" i="1" dirty="0" err="1"/>
              <a:t>деп</a:t>
            </a:r>
            <a:r>
              <a:rPr lang="ru-RU" i="1" dirty="0"/>
              <a:t> </a:t>
            </a:r>
            <a:r>
              <a:rPr lang="ru-RU" i="1" dirty="0" err="1"/>
              <a:t>аталатын</a:t>
            </a:r>
            <a:r>
              <a:rPr lang="ru-RU" i="1" dirty="0"/>
              <a:t> энергия </a:t>
            </a:r>
            <a:r>
              <a:rPr lang="ru-RU" i="1" dirty="0" err="1"/>
              <a:t>немесе</a:t>
            </a:r>
            <a:r>
              <a:rPr lang="ru-RU" i="1" dirty="0"/>
              <a:t> энергия </a:t>
            </a:r>
            <a:r>
              <a:rPr lang="ru-RU" i="1" dirty="0" err="1"/>
              <a:t>жинақтау</a:t>
            </a:r>
            <a:r>
              <a:rPr lang="ru-RU" i="1" dirty="0"/>
              <a:t> </a:t>
            </a:r>
            <a:r>
              <a:rPr lang="ru-RU" i="1" dirty="0" err="1"/>
              <a:t>үшін</a:t>
            </a:r>
            <a:r>
              <a:rPr lang="ru-RU" i="1" dirty="0"/>
              <a:t> </a:t>
            </a:r>
            <a:r>
              <a:rPr lang="ru-RU" i="1" dirty="0" err="1"/>
              <a:t>бұлшықет</a:t>
            </a:r>
            <a:r>
              <a:rPr lang="ru-RU" i="1" dirty="0"/>
              <a:t> </a:t>
            </a:r>
            <a:r>
              <a:rPr lang="ru-RU" i="1" dirty="0" err="1"/>
              <a:t>жасушалары</a:t>
            </a:r>
            <a:r>
              <a:rPr lang="ru-RU" i="1" dirty="0"/>
              <a:t> </a:t>
            </a:r>
            <a:r>
              <a:rPr lang="ru-RU" i="1" dirty="0" err="1"/>
              <a:t>сияқты</a:t>
            </a:r>
            <a:r>
              <a:rPr lang="ru-RU" i="1" dirty="0"/>
              <a:t> </a:t>
            </a:r>
            <a:r>
              <a:rPr lang="ru-RU" i="1" dirty="0" err="1"/>
              <a:t>жасушаларға</a:t>
            </a:r>
            <a:r>
              <a:rPr lang="ru-RU" i="1" dirty="0"/>
              <a:t> </a:t>
            </a:r>
            <a:r>
              <a:rPr lang="ru-RU" i="1" dirty="0" err="1"/>
              <a:t>өтеді</a:t>
            </a:r>
            <a:r>
              <a:rPr lang="ru-RU" i="1" dirty="0"/>
              <a:t>.</a:t>
            </a:r>
            <a:endParaRPr dirty="0"/>
          </a:p>
        </p:txBody>
      </p:sp>
      <p:sp>
        <p:nvSpPr>
          <p:cNvPr id="193" name="Google Shape;193;p16"/>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16</a:t>
            </a:fld>
            <a:endParaRPr/>
          </a:p>
        </p:txBody>
      </p:sp>
      <p:sp>
        <p:nvSpPr>
          <p:cNvPr id="194" name="Google Shape;194;p16"/>
          <p:cNvSpPr txBox="1"/>
          <p:nvPr/>
        </p:nvSpPr>
        <p:spPr>
          <a:xfrm>
            <a:off x="275177" y="711160"/>
            <a:ext cx="6793742" cy="533479"/>
          </a:xfrm>
          <a:prstGeom prst="rect">
            <a:avLst/>
          </a:prstGeom>
          <a:noFill/>
          <a:ln>
            <a:noFill/>
          </a:ln>
        </p:spPr>
        <p:txBody>
          <a:bodyPr spcFirstLastPara="1" wrap="square" lIns="50800" tIns="50800" rIns="50800" bIns="50800" anchor="ctr" anchorCtr="0">
            <a:spAutoFit/>
          </a:bodyPr>
          <a:lstStyle/>
          <a:p>
            <a:pPr lvl="0">
              <a:buSzPts val="2800"/>
            </a:pPr>
            <a:r>
              <a:rPr lang="ru-RU" sz="2800" b="1" dirty="0" err="1">
                <a:latin typeface="Times"/>
                <a:ea typeface="Times"/>
                <a:cs typeface="Times"/>
                <a:sym typeface="Times"/>
              </a:rPr>
              <a:t>Глюкозаның</a:t>
            </a:r>
            <a:r>
              <a:rPr lang="ru-RU" sz="2800" b="1" dirty="0">
                <a:latin typeface="Times"/>
                <a:ea typeface="Times"/>
                <a:cs typeface="Times"/>
                <a:sym typeface="Times"/>
              </a:rPr>
              <a:t> </a:t>
            </a:r>
            <a:r>
              <a:rPr lang="ru-RU" sz="2800" b="1" dirty="0" err="1">
                <a:latin typeface="Times"/>
                <a:ea typeface="Times"/>
                <a:cs typeface="Times"/>
                <a:sym typeface="Times"/>
              </a:rPr>
              <a:t>қорытылуы</a:t>
            </a:r>
            <a:r>
              <a:rPr lang="ru-RU" sz="2800" b="1" dirty="0">
                <a:latin typeface="Times"/>
                <a:ea typeface="Times"/>
                <a:cs typeface="Times"/>
                <a:sym typeface="Times"/>
              </a:rPr>
              <a:t> </a:t>
            </a:r>
            <a:r>
              <a:rPr lang="ru-RU" sz="2800" b="1" dirty="0" err="1">
                <a:latin typeface="Times"/>
                <a:ea typeface="Times"/>
                <a:cs typeface="Times"/>
                <a:sym typeface="Times"/>
              </a:rPr>
              <a:t>және</a:t>
            </a:r>
            <a:r>
              <a:rPr lang="ru-RU" sz="2800" b="1" dirty="0">
                <a:latin typeface="Times"/>
                <a:ea typeface="Times"/>
                <a:cs typeface="Times"/>
                <a:sym typeface="Times"/>
              </a:rPr>
              <a:t> </a:t>
            </a:r>
            <a:r>
              <a:rPr lang="ru-RU" sz="2800" b="1" dirty="0" err="1">
                <a:latin typeface="Times"/>
                <a:ea typeface="Times"/>
                <a:cs typeface="Times"/>
                <a:sym typeface="Times"/>
              </a:rPr>
              <a:t>сіңірілуі</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7"/>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17</a:t>
            </a:fld>
            <a:endParaRPr/>
          </a:p>
        </p:txBody>
      </p:sp>
      <p:grpSp>
        <p:nvGrpSpPr>
          <p:cNvPr id="200" name="Google Shape;200;p17"/>
          <p:cNvGrpSpPr/>
          <p:nvPr/>
        </p:nvGrpSpPr>
        <p:grpSpPr>
          <a:xfrm>
            <a:off x="122229" y="923467"/>
            <a:ext cx="980374" cy="1007340"/>
            <a:chOff x="-2" y="-1"/>
            <a:chExt cx="980373" cy="1007339"/>
          </a:xfrm>
        </p:grpSpPr>
        <p:sp>
          <p:nvSpPr>
            <p:cNvPr id="201" name="Google Shape;201;p17"/>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202" name="Google Shape;202;p17"/>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203" name="Google Shape;203;p17"/>
            <p:cNvGrpSpPr/>
            <p:nvPr/>
          </p:nvGrpSpPr>
          <p:grpSpPr>
            <a:xfrm>
              <a:off x="142133" y="146025"/>
              <a:ext cx="696256" cy="715332"/>
              <a:chOff x="-2" y="-1"/>
              <a:chExt cx="696255" cy="715331"/>
            </a:xfrm>
          </p:grpSpPr>
          <p:sp>
            <p:nvSpPr>
              <p:cNvPr id="204" name="Google Shape;204;p17"/>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205" name="Google Shape;205;p17"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206" name="Google Shape;206;p17"/>
          <p:cNvSpPr txBox="1"/>
          <p:nvPr/>
        </p:nvSpPr>
        <p:spPr>
          <a:xfrm>
            <a:off x="1320680" y="870901"/>
            <a:ext cx="7463435" cy="1449388"/>
          </a:xfrm>
          <a:prstGeom prst="rect">
            <a:avLst/>
          </a:prstGeom>
          <a:noFill/>
          <a:ln>
            <a:noFill/>
          </a:ln>
        </p:spPr>
        <p:txBody>
          <a:bodyPr spcFirstLastPara="1" wrap="square" lIns="45700" tIns="45700" rIns="45700" bIns="45700" anchor="ctr" anchorCtr="0">
            <a:normAutofit/>
          </a:bodyPr>
          <a:lstStyle/>
          <a:p>
            <a:pPr lvl="0">
              <a:buSzPts val="1836"/>
            </a:pPr>
            <a:r>
              <a:rPr lang="ru-RU" dirty="0" err="1"/>
              <a:t>Полисахаридтің</a:t>
            </a:r>
            <a:r>
              <a:rPr lang="ru-RU" dirty="0"/>
              <a:t> </a:t>
            </a:r>
            <a:r>
              <a:rPr lang="ru-RU" dirty="0" smtClean="0"/>
              <a:t>АІЖ </a:t>
            </a:r>
            <a:r>
              <a:rPr lang="ru-RU" dirty="0" err="1" smtClean="0"/>
              <a:t>арқылы</a:t>
            </a:r>
            <a:r>
              <a:rPr lang="ru-RU" dirty="0" smtClean="0"/>
              <a:t> </a:t>
            </a:r>
            <a:r>
              <a:rPr lang="ru-RU" dirty="0" err="1"/>
              <a:t>ішке</a:t>
            </a:r>
            <a:r>
              <a:rPr lang="ru-RU" dirty="0"/>
              <a:t> </a:t>
            </a:r>
            <a:r>
              <a:rPr lang="ru-RU" dirty="0" err="1"/>
              <a:t>қабылдағаннан</a:t>
            </a:r>
            <a:r>
              <a:rPr lang="ru-RU" dirty="0"/>
              <a:t> </a:t>
            </a:r>
            <a:r>
              <a:rPr lang="ru-RU" dirty="0" err="1"/>
              <a:t>бастап</a:t>
            </a:r>
            <a:r>
              <a:rPr lang="ru-RU" dirty="0"/>
              <a:t> моносахарид пен </a:t>
            </a:r>
            <a:r>
              <a:rPr lang="ru-RU" dirty="0" err="1"/>
              <a:t>дисахаридтің</a:t>
            </a:r>
            <a:r>
              <a:rPr lang="ru-RU" dirty="0"/>
              <a:t> </a:t>
            </a:r>
            <a:r>
              <a:rPr lang="ru-RU" dirty="0" err="1"/>
              <a:t>қанға</a:t>
            </a:r>
            <a:r>
              <a:rPr lang="ru-RU" dirty="0"/>
              <a:t> </a:t>
            </a:r>
            <a:r>
              <a:rPr lang="ru-RU" dirty="0" err="1"/>
              <a:t>сіңуімен</a:t>
            </a:r>
            <a:r>
              <a:rPr lang="ru-RU" dirty="0"/>
              <a:t> </a:t>
            </a:r>
            <a:r>
              <a:rPr lang="ru-RU" dirty="0" err="1"/>
              <a:t>аяқталатын</a:t>
            </a:r>
            <a:r>
              <a:rPr lang="ru-RU" dirty="0"/>
              <a:t> </a:t>
            </a:r>
            <a:r>
              <a:rPr lang="ru-RU" dirty="0" err="1"/>
              <a:t>жерін</a:t>
            </a:r>
            <a:r>
              <a:rPr lang="ru-RU" dirty="0"/>
              <a:t> </a:t>
            </a:r>
            <a:r>
              <a:rPr lang="ru-RU" dirty="0" err="1"/>
              <a:t>көрсететін</a:t>
            </a:r>
            <a:r>
              <a:rPr lang="ru-RU" dirty="0"/>
              <a:t> блок-</a:t>
            </a:r>
            <a:r>
              <a:rPr lang="ru-RU" dirty="0" err="1"/>
              <a:t>схеманы</a:t>
            </a:r>
            <a:r>
              <a:rPr lang="ru-RU" dirty="0"/>
              <a:t> </a:t>
            </a:r>
            <a:r>
              <a:rPr lang="ru-RU" dirty="0" err="1"/>
              <a:t>толтырыңыз</a:t>
            </a:r>
            <a:r>
              <a:rPr lang="ru-RU" dirty="0"/>
              <a:t>?</a:t>
            </a:r>
            <a:endParaRPr dirty="0"/>
          </a:p>
        </p:txBody>
      </p:sp>
      <p:pic>
        <p:nvPicPr>
          <p:cNvPr id="207" name="Google Shape;207;p17" descr="Screen Shot 2020-09-11 at 11.25.57.png"/>
          <p:cNvPicPr preferRelativeResize="0"/>
          <p:nvPr/>
        </p:nvPicPr>
        <p:blipFill rotWithShape="1">
          <a:blip r:embed="rId4">
            <a:alphaModFix/>
          </a:blip>
          <a:srcRect/>
          <a:stretch/>
        </p:blipFill>
        <p:spPr>
          <a:xfrm>
            <a:off x="328395" y="2746343"/>
            <a:ext cx="8487210" cy="11294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300"/>
                                        <p:tgtEl>
                                          <p:spTgt spid="200"/>
                                        </p:tgtEl>
                                        <p:attrNameLst>
                                          <p:attrName>ppt_w</p:attrName>
                                        </p:attrNameLst>
                                      </p:cBhvr>
                                      <p:tavLst>
                                        <p:tav tm="0">
                                          <p:val>
                                            <p:strVal val="0"/>
                                          </p:val>
                                        </p:tav>
                                        <p:tav tm="100000">
                                          <p:val>
                                            <p:strVal val="#ppt_w"/>
                                          </p:val>
                                        </p:tav>
                                      </p:tavLst>
                                    </p:anim>
                                    <p:anim calcmode="lin" valueType="num">
                                      <p:cBhvr additive="base">
                                        <p:cTn id="8" dur="300"/>
                                        <p:tgtEl>
                                          <p:spTgt spid="20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18</a:t>
            </a:fld>
            <a:endParaRPr/>
          </a:p>
        </p:txBody>
      </p:sp>
      <p:grpSp>
        <p:nvGrpSpPr>
          <p:cNvPr id="213" name="Google Shape;213;p18"/>
          <p:cNvGrpSpPr/>
          <p:nvPr/>
        </p:nvGrpSpPr>
        <p:grpSpPr>
          <a:xfrm>
            <a:off x="122229" y="923467"/>
            <a:ext cx="980374" cy="1007340"/>
            <a:chOff x="-2" y="-1"/>
            <a:chExt cx="980373" cy="1007339"/>
          </a:xfrm>
        </p:grpSpPr>
        <p:sp>
          <p:nvSpPr>
            <p:cNvPr id="214" name="Google Shape;214;p18"/>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215" name="Google Shape;215;p18"/>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216" name="Google Shape;216;p18"/>
            <p:cNvGrpSpPr/>
            <p:nvPr/>
          </p:nvGrpSpPr>
          <p:grpSpPr>
            <a:xfrm>
              <a:off x="142133" y="146025"/>
              <a:ext cx="696256" cy="715332"/>
              <a:chOff x="-2" y="-1"/>
              <a:chExt cx="696255" cy="715331"/>
            </a:xfrm>
          </p:grpSpPr>
          <p:sp>
            <p:nvSpPr>
              <p:cNvPr id="217" name="Google Shape;217;p18"/>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218" name="Google Shape;218;p18"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219" name="Google Shape;219;p18"/>
          <p:cNvSpPr txBox="1"/>
          <p:nvPr/>
        </p:nvSpPr>
        <p:spPr>
          <a:xfrm>
            <a:off x="711199" y="1943100"/>
            <a:ext cx="8235952" cy="1449388"/>
          </a:xfrm>
          <a:prstGeom prst="rect">
            <a:avLst/>
          </a:prstGeom>
          <a:noFill/>
          <a:ln>
            <a:noFill/>
          </a:ln>
        </p:spPr>
        <p:txBody>
          <a:bodyPr spcFirstLastPara="1" wrap="square" lIns="45700" tIns="45700" rIns="45700" bIns="45700" anchor="ctr" anchorCtr="0">
            <a:normAutofit/>
          </a:bodyPr>
          <a:lstStyle/>
          <a:p>
            <a:pPr lvl="0" algn="just">
              <a:buSzPts val="2268"/>
            </a:pPr>
            <a:r>
              <a:rPr lang="ru-RU" dirty="0" err="1"/>
              <a:t>Полисахаридтердің</a:t>
            </a:r>
            <a:r>
              <a:rPr lang="ru-RU" dirty="0"/>
              <a:t> </a:t>
            </a:r>
            <a:r>
              <a:rPr lang="ru-RU" dirty="0" err="1"/>
              <a:t>ыдырауына</a:t>
            </a:r>
            <a:r>
              <a:rPr lang="ru-RU" dirty="0"/>
              <a:t> </a:t>
            </a:r>
            <a:r>
              <a:rPr lang="ru-RU" dirty="0" err="1"/>
              <a:t>қатысты</a:t>
            </a:r>
            <a:r>
              <a:rPr lang="ru-RU" dirty="0"/>
              <a:t> </a:t>
            </a:r>
            <a:r>
              <a:rPr lang="ru-RU" dirty="0" err="1"/>
              <a:t>механикалық</a:t>
            </a:r>
            <a:r>
              <a:rPr lang="ru-RU" dirty="0"/>
              <a:t> </a:t>
            </a:r>
            <a:r>
              <a:rPr lang="ru-RU" dirty="0" err="1"/>
              <a:t>және</a:t>
            </a:r>
            <a:r>
              <a:rPr lang="ru-RU" dirty="0"/>
              <a:t> </a:t>
            </a:r>
            <a:r>
              <a:rPr lang="ru-RU" dirty="0" err="1"/>
              <a:t>химиялық</a:t>
            </a:r>
            <a:r>
              <a:rPr lang="ru-RU" dirty="0"/>
              <a:t> </a:t>
            </a:r>
            <a:r>
              <a:rPr lang="ru-RU" dirty="0" err="1"/>
              <a:t>қорыту</a:t>
            </a:r>
            <a:r>
              <a:rPr lang="ru-RU" dirty="0"/>
              <a:t> </a:t>
            </a:r>
            <a:r>
              <a:rPr lang="ru-RU" dirty="0" err="1"/>
              <a:t>процестерін</a:t>
            </a:r>
            <a:r>
              <a:rPr lang="ru-RU" dirty="0"/>
              <a:t> </a:t>
            </a:r>
            <a:r>
              <a:rPr lang="ru-RU" dirty="0" err="1"/>
              <a:t>салыстырыңыз</a:t>
            </a:r>
            <a:r>
              <a:rPr lang="ru-RU" dirty="0"/>
              <a:t> </a:t>
            </a:r>
            <a:r>
              <a:rPr lang="ru-RU" dirty="0" err="1"/>
              <a:t>және</a:t>
            </a:r>
            <a:r>
              <a:rPr lang="ru-RU" dirty="0"/>
              <a:t> </a:t>
            </a:r>
            <a:r>
              <a:rPr lang="ru-RU" dirty="0" err="1"/>
              <a:t>салыстырыңыз</a:t>
            </a:r>
            <a:r>
              <a:rPr lang="ru-RU" dirty="0"/>
              <a:t>. Осы </a:t>
            </a:r>
            <a:r>
              <a:rPr lang="ru-RU" dirty="0" err="1"/>
              <a:t>процестердің</a:t>
            </a:r>
            <a:r>
              <a:rPr lang="ru-RU" dirty="0"/>
              <a:t> </a:t>
            </a:r>
            <a:r>
              <a:rPr lang="ru-RU" dirty="0" err="1"/>
              <a:t>әрқайсысы</a:t>
            </a:r>
            <a:r>
              <a:rPr lang="ru-RU" dirty="0"/>
              <a:t> </a:t>
            </a:r>
            <a:r>
              <a:rPr lang="ru-RU" dirty="0" smtClean="0"/>
              <a:t>АІЖ </a:t>
            </a:r>
            <a:r>
              <a:rPr lang="ru-RU" dirty="0" err="1"/>
              <a:t>қай</a:t>
            </a:r>
            <a:r>
              <a:rPr lang="ru-RU" dirty="0"/>
              <a:t> </a:t>
            </a:r>
            <a:r>
              <a:rPr lang="ru-RU" dirty="0" err="1" smtClean="0"/>
              <a:t>жерінде</a:t>
            </a:r>
            <a:r>
              <a:rPr lang="ru-RU" dirty="0" smtClean="0"/>
              <a:t> </a:t>
            </a:r>
            <a:r>
              <a:rPr lang="ru-RU" dirty="0" err="1"/>
              <a:t>пайда</a:t>
            </a:r>
            <a:r>
              <a:rPr lang="ru-RU" dirty="0"/>
              <a:t> </a:t>
            </a:r>
            <a:r>
              <a:rPr lang="ru-RU" dirty="0" err="1"/>
              <a:t>болады</a:t>
            </a:r>
            <a:r>
              <a:rPr lang="ru-RU" dirty="0"/>
              <a:t> </a:t>
            </a:r>
            <a:r>
              <a:rPr lang="ru-RU" dirty="0" err="1"/>
              <a:t>және</a:t>
            </a:r>
            <a:r>
              <a:rPr lang="ru-RU" dirty="0"/>
              <a:t> </a:t>
            </a:r>
            <a:r>
              <a:rPr lang="ru-RU" dirty="0" err="1"/>
              <a:t>бұл</a:t>
            </a:r>
            <a:r>
              <a:rPr lang="ru-RU" dirty="0"/>
              <a:t> </a:t>
            </a:r>
            <a:r>
              <a:rPr lang="ru-RU" dirty="0" err="1"/>
              <a:t>процестерге</a:t>
            </a:r>
            <a:r>
              <a:rPr lang="ru-RU" dirty="0"/>
              <a:t> не </a:t>
            </a:r>
            <a:r>
              <a:rPr lang="ru-RU" dirty="0" err="1"/>
              <a:t>кіреді</a:t>
            </a:r>
            <a:r>
              <a:rPr lang="ru-RU"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300"/>
                                        <p:tgtEl>
                                          <p:spTgt spid="213"/>
                                        </p:tgtEl>
                                        <p:attrNameLst>
                                          <p:attrName>ppt_w</p:attrName>
                                        </p:attrNameLst>
                                      </p:cBhvr>
                                      <p:tavLst>
                                        <p:tav tm="0">
                                          <p:val>
                                            <p:strVal val="0"/>
                                          </p:val>
                                        </p:tav>
                                        <p:tav tm="100000">
                                          <p:val>
                                            <p:strVal val="#ppt_w"/>
                                          </p:val>
                                        </p:tav>
                                      </p:tavLst>
                                    </p:anim>
                                    <p:anim calcmode="lin" valueType="num">
                                      <p:cBhvr additive="base">
                                        <p:cTn id="8" dur="300"/>
                                        <p:tgtEl>
                                          <p:spTgt spid="2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19</a:t>
            </a:fld>
            <a:endParaRPr/>
          </a:p>
        </p:txBody>
      </p:sp>
      <p:grpSp>
        <p:nvGrpSpPr>
          <p:cNvPr id="225" name="Google Shape;225;p19"/>
          <p:cNvGrpSpPr/>
          <p:nvPr/>
        </p:nvGrpSpPr>
        <p:grpSpPr>
          <a:xfrm>
            <a:off x="122229" y="923467"/>
            <a:ext cx="980374" cy="1007340"/>
            <a:chOff x="-2" y="-1"/>
            <a:chExt cx="980373" cy="1007339"/>
          </a:xfrm>
        </p:grpSpPr>
        <p:sp>
          <p:nvSpPr>
            <p:cNvPr id="226" name="Google Shape;226;p19"/>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227" name="Google Shape;227;p19"/>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228" name="Google Shape;228;p19"/>
            <p:cNvGrpSpPr/>
            <p:nvPr/>
          </p:nvGrpSpPr>
          <p:grpSpPr>
            <a:xfrm>
              <a:off x="142133" y="146025"/>
              <a:ext cx="696256" cy="715332"/>
              <a:chOff x="-2" y="-1"/>
              <a:chExt cx="696255" cy="715331"/>
            </a:xfrm>
          </p:grpSpPr>
          <p:sp>
            <p:nvSpPr>
              <p:cNvPr id="229" name="Google Shape;229;p19"/>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230" name="Google Shape;230;p19"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231" name="Google Shape;231;p19"/>
          <p:cNvSpPr txBox="1"/>
          <p:nvPr/>
        </p:nvSpPr>
        <p:spPr>
          <a:xfrm>
            <a:off x="711199" y="1943100"/>
            <a:ext cx="8235952" cy="1449388"/>
          </a:xfrm>
          <a:prstGeom prst="rect">
            <a:avLst/>
          </a:prstGeom>
          <a:noFill/>
          <a:ln>
            <a:noFill/>
          </a:ln>
        </p:spPr>
        <p:txBody>
          <a:bodyPr spcFirstLastPara="1" wrap="square" lIns="45700" tIns="45700" rIns="45700" bIns="45700" anchor="ctr" anchorCtr="0">
            <a:normAutofit/>
          </a:bodyPr>
          <a:lstStyle/>
          <a:p>
            <a:pPr lvl="0" algn="just">
              <a:buSzPts val="2340"/>
            </a:pPr>
            <a:r>
              <a:rPr lang="ru-RU" dirty="0" err="1"/>
              <a:t>Күрделі</a:t>
            </a:r>
            <a:r>
              <a:rPr lang="ru-RU" dirty="0"/>
              <a:t> </a:t>
            </a:r>
            <a:r>
              <a:rPr lang="ru-RU" dirty="0" err="1"/>
              <a:t>көмірсулардан</a:t>
            </a:r>
            <a:r>
              <a:rPr lang="ru-RU" dirty="0"/>
              <a:t> </a:t>
            </a:r>
            <a:r>
              <a:rPr lang="ru-RU" dirty="0" err="1"/>
              <a:t>гөрі</a:t>
            </a:r>
            <a:r>
              <a:rPr lang="ru-RU" dirty="0"/>
              <a:t> </a:t>
            </a:r>
            <a:r>
              <a:rPr lang="ru-RU" dirty="0" err="1"/>
              <a:t>қарапайым</a:t>
            </a:r>
            <a:r>
              <a:rPr lang="ru-RU" dirty="0"/>
              <a:t> </a:t>
            </a:r>
            <a:r>
              <a:rPr lang="ru-RU" dirty="0" err="1"/>
              <a:t>көмірсулардан</a:t>
            </a:r>
            <a:r>
              <a:rPr lang="ru-RU" dirty="0"/>
              <a:t> </a:t>
            </a:r>
            <a:r>
              <a:rPr lang="ru-RU" dirty="0" err="1"/>
              <a:t>тұратын</a:t>
            </a:r>
            <a:r>
              <a:rPr lang="ru-RU" dirty="0"/>
              <a:t> диета </a:t>
            </a:r>
            <a:r>
              <a:rPr lang="kk-KZ" dirty="0" smtClean="0"/>
              <a:t>АІЖ</a:t>
            </a:r>
            <a:r>
              <a:rPr lang="en-US" dirty="0" smtClean="0"/>
              <a:t> </a:t>
            </a:r>
            <a:r>
              <a:rPr lang="ru-RU" dirty="0"/>
              <a:t>мен </a:t>
            </a:r>
            <a:r>
              <a:rPr lang="ru-RU" dirty="0" err="1"/>
              <a:t>энтероциттерге</a:t>
            </a:r>
            <a:r>
              <a:rPr lang="ru-RU" dirty="0"/>
              <a:t> </a:t>
            </a:r>
            <a:r>
              <a:rPr lang="ru-RU" dirty="0" err="1"/>
              <a:t>глюкозаның</a:t>
            </a:r>
            <a:r>
              <a:rPr lang="ru-RU" dirty="0"/>
              <a:t> </a:t>
            </a:r>
            <a:r>
              <a:rPr lang="ru-RU" dirty="0" err="1"/>
              <a:t>сіңуіне</a:t>
            </a:r>
            <a:r>
              <a:rPr lang="ru-RU" dirty="0"/>
              <a:t> </a:t>
            </a:r>
            <a:r>
              <a:rPr lang="ru-RU" dirty="0" err="1"/>
              <a:t>қалай</a:t>
            </a:r>
            <a:r>
              <a:rPr lang="ru-RU" dirty="0"/>
              <a:t> </a:t>
            </a:r>
            <a:r>
              <a:rPr lang="ru-RU" dirty="0" err="1"/>
              <a:t>әсер</a:t>
            </a:r>
            <a:r>
              <a:rPr lang="ru-RU" dirty="0"/>
              <a:t> </a:t>
            </a:r>
            <a:r>
              <a:rPr lang="ru-RU" dirty="0" err="1"/>
              <a:t>етеді</a:t>
            </a:r>
            <a:r>
              <a:rPr lang="ru-RU"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300"/>
                                        <p:tgtEl>
                                          <p:spTgt spid="225"/>
                                        </p:tgtEl>
                                        <p:attrNameLst>
                                          <p:attrName>ppt_w</p:attrName>
                                        </p:attrNameLst>
                                      </p:cBhvr>
                                      <p:tavLst>
                                        <p:tav tm="0">
                                          <p:val>
                                            <p:strVal val="0"/>
                                          </p:val>
                                        </p:tav>
                                        <p:tav tm="100000">
                                          <p:val>
                                            <p:strVal val="#ppt_w"/>
                                          </p:val>
                                        </p:tav>
                                      </p:tavLst>
                                    </p:anim>
                                    <p:anim calcmode="lin" valueType="num">
                                      <p:cBhvr additive="base">
                                        <p:cTn id="8" dur="300"/>
                                        <p:tgtEl>
                                          <p:spTgt spid="22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2"/>
          <p:cNvSpPr/>
          <p:nvPr/>
        </p:nvSpPr>
        <p:spPr>
          <a:xfrm>
            <a:off x="-4175" y="2344559"/>
            <a:ext cx="9152350" cy="2168888"/>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800"/>
              <a:buFont typeface="Trebuchet MS"/>
              <a:buNone/>
            </a:pPr>
            <a:endParaRPr sz="1800" b="0" i="0" u="none" strike="noStrike" cap="none">
              <a:solidFill>
                <a:srgbClr val="F1F1F1"/>
              </a:solidFill>
              <a:latin typeface="Trebuchet MS"/>
              <a:ea typeface="Trebuchet MS"/>
              <a:cs typeface="Trebuchet MS"/>
              <a:sym typeface="Trebuchet MS"/>
            </a:endParaRPr>
          </a:p>
        </p:txBody>
      </p:sp>
      <p:sp>
        <p:nvSpPr>
          <p:cNvPr id="35" name="Google Shape;35;p2"/>
          <p:cNvSpPr txBox="1"/>
          <p:nvPr/>
        </p:nvSpPr>
        <p:spPr>
          <a:xfrm>
            <a:off x="2230901" y="2172126"/>
            <a:ext cx="4520520" cy="1692822"/>
          </a:xfrm>
          <a:prstGeom prst="rect">
            <a:avLst/>
          </a:prstGeom>
          <a:noFill/>
          <a:ln>
            <a:noFill/>
          </a:ln>
        </p:spPr>
        <p:txBody>
          <a:bodyPr spcFirstLastPara="1" wrap="square" lIns="38125" tIns="38125" rIns="38125" bIns="38125" anchor="ctr" anchorCtr="0">
            <a:spAutoFit/>
          </a:bodyPr>
          <a:lstStyle/>
          <a:p>
            <a:pPr marL="403278" marR="0" lvl="0" indent="-444500" algn="l" rtl="0">
              <a:lnSpc>
                <a:spcPct val="150000"/>
              </a:lnSpc>
              <a:spcBef>
                <a:spcPts val="0"/>
              </a:spcBef>
              <a:spcAft>
                <a:spcPts val="0"/>
              </a:spcAft>
              <a:buClr>
                <a:srgbClr val="F1F1F1"/>
              </a:buClr>
              <a:buSzPts val="7000"/>
              <a:buFont typeface="Times New Roman"/>
              <a:buChar char="◆"/>
            </a:pPr>
            <a:r>
              <a:rPr lang="en-US" sz="7000" b="1" i="0" u="none" strike="noStrike" cap="none" dirty="0" smtClean="0">
                <a:solidFill>
                  <a:srgbClr val="F1F1F1"/>
                </a:solidFill>
                <a:latin typeface="Times New Roman"/>
                <a:ea typeface="Times New Roman"/>
                <a:cs typeface="Times New Roman"/>
                <a:sym typeface="Times New Roman"/>
              </a:rPr>
              <a:t> III</a:t>
            </a:r>
            <a:r>
              <a:rPr lang="kk-KZ" sz="7000" b="1" i="0" u="none" strike="noStrike" cap="none" dirty="0" smtClean="0">
                <a:solidFill>
                  <a:srgbClr val="F1F1F1"/>
                </a:solidFill>
                <a:latin typeface="Times New Roman"/>
                <a:ea typeface="Times New Roman"/>
                <a:cs typeface="Times New Roman"/>
                <a:sym typeface="Times New Roman"/>
              </a:rPr>
              <a:t>бөлім</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0"/>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20</a:t>
            </a:fld>
            <a:endParaRPr/>
          </a:p>
        </p:txBody>
      </p:sp>
      <p:grpSp>
        <p:nvGrpSpPr>
          <p:cNvPr id="237" name="Google Shape;237;p20"/>
          <p:cNvGrpSpPr/>
          <p:nvPr/>
        </p:nvGrpSpPr>
        <p:grpSpPr>
          <a:xfrm>
            <a:off x="122229" y="923467"/>
            <a:ext cx="980374" cy="1007340"/>
            <a:chOff x="-2" y="-1"/>
            <a:chExt cx="980373" cy="1007339"/>
          </a:xfrm>
        </p:grpSpPr>
        <p:sp>
          <p:nvSpPr>
            <p:cNvPr id="238" name="Google Shape;238;p20"/>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239" name="Google Shape;239;p20"/>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240" name="Google Shape;240;p20"/>
            <p:cNvGrpSpPr/>
            <p:nvPr/>
          </p:nvGrpSpPr>
          <p:grpSpPr>
            <a:xfrm>
              <a:off x="142133" y="146025"/>
              <a:ext cx="696256" cy="715332"/>
              <a:chOff x="-2" y="-1"/>
              <a:chExt cx="696255" cy="715331"/>
            </a:xfrm>
          </p:grpSpPr>
          <p:sp>
            <p:nvSpPr>
              <p:cNvPr id="241" name="Google Shape;241;p20"/>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242" name="Google Shape;242;p20"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243" name="Google Shape;243;p20"/>
          <p:cNvSpPr txBox="1"/>
          <p:nvPr/>
        </p:nvSpPr>
        <p:spPr>
          <a:xfrm>
            <a:off x="711199" y="1943100"/>
            <a:ext cx="8235952" cy="1449388"/>
          </a:xfrm>
          <a:prstGeom prst="rect">
            <a:avLst/>
          </a:prstGeom>
          <a:noFill/>
          <a:ln>
            <a:noFill/>
          </a:ln>
        </p:spPr>
        <p:txBody>
          <a:bodyPr spcFirstLastPara="1" wrap="square" lIns="45700" tIns="45700" rIns="45700" bIns="45700" anchor="ctr" anchorCtr="0">
            <a:normAutofit/>
          </a:bodyPr>
          <a:lstStyle/>
          <a:p>
            <a:pPr lvl="0" algn="just">
              <a:buSzPts val="3132"/>
            </a:pPr>
            <a:r>
              <a:rPr lang="ru-RU" dirty="0" err="1"/>
              <a:t>Егер</a:t>
            </a:r>
            <a:r>
              <a:rPr lang="ru-RU" dirty="0"/>
              <a:t> </a:t>
            </a:r>
            <a:r>
              <a:rPr lang="ru-RU" dirty="0" err="1"/>
              <a:t>көмірсулар</a:t>
            </a:r>
            <a:r>
              <a:rPr lang="ru-RU" dirty="0"/>
              <a:t> </a:t>
            </a:r>
            <a:r>
              <a:rPr lang="kk-KZ" dirty="0" smtClean="0"/>
              <a:t>АІЖ </a:t>
            </a:r>
            <a:r>
              <a:rPr lang="ru-RU" dirty="0" err="1" smtClean="0"/>
              <a:t>тиімді</a:t>
            </a:r>
            <a:r>
              <a:rPr lang="ru-RU" dirty="0" smtClean="0"/>
              <a:t> </a:t>
            </a:r>
            <a:r>
              <a:rPr lang="ru-RU" dirty="0" err="1"/>
              <a:t>сіңірілмесе</a:t>
            </a:r>
            <a:r>
              <a:rPr lang="ru-RU" dirty="0"/>
              <a:t>, </a:t>
            </a:r>
            <a:r>
              <a:rPr lang="ru-RU" dirty="0" err="1"/>
              <a:t>қандағы</a:t>
            </a:r>
            <a:r>
              <a:rPr lang="ru-RU" dirty="0"/>
              <a:t> глюкоза </a:t>
            </a:r>
            <a:r>
              <a:rPr lang="ru-RU" dirty="0" err="1"/>
              <a:t>деңгейіне</a:t>
            </a:r>
            <a:r>
              <a:rPr lang="ru-RU" dirty="0"/>
              <a:t> не </a:t>
            </a:r>
            <a:r>
              <a:rPr lang="ru-RU" dirty="0" err="1"/>
              <a:t>болуы</a:t>
            </a:r>
            <a:r>
              <a:rPr lang="ru-RU" dirty="0"/>
              <a:t> </a:t>
            </a:r>
            <a:r>
              <a:rPr lang="ru-RU" dirty="0" err="1"/>
              <a:t>мүмкін</a:t>
            </a:r>
            <a:r>
              <a:rPr lang="ru-RU"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300"/>
                                        <p:tgtEl>
                                          <p:spTgt spid="237"/>
                                        </p:tgtEl>
                                        <p:attrNameLst>
                                          <p:attrName>ppt_w</p:attrName>
                                        </p:attrNameLst>
                                      </p:cBhvr>
                                      <p:tavLst>
                                        <p:tav tm="0">
                                          <p:val>
                                            <p:strVal val="0"/>
                                          </p:val>
                                        </p:tav>
                                        <p:tav tm="100000">
                                          <p:val>
                                            <p:strVal val="#ppt_w"/>
                                          </p:val>
                                        </p:tav>
                                      </p:tavLst>
                                    </p:anim>
                                    <p:anim calcmode="lin" valueType="num">
                                      <p:cBhvr additive="base">
                                        <p:cTn id="8" dur="300"/>
                                        <p:tgtEl>
                                          <p:spTgt spid="2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1"/>
          <p:cNvSpPr txBox="1">
            <a:spLocks noGrp="1"/>
          </p:cNvSpPr>
          <p:nvPr>
            <p:ph type="body" idx="4294967295"/>
          </p:nvPr>
        </p:nvSpPr>
        <p:spPr>
          <a:xfrm>
            <a:off x="296862" y="1611594"/>
            <a:ext cx="8550276" cy="4997253"/>
          </a:xfrm>
          <a:prstGeom prst="rect">
            <a:avLst/>
          </a:prstGeom>
          <a:noFill/>
          <a:ln>
            <a:noFill/>
          </a:ln>
        </p:spPr>
        <p:txBody>
          <a:bodyPr spcFirstLastPara="1" wrap="square" lIns="45700" tIns="45700" rIns="45700" bIns="45700" anchor="t" anchorCtr="0">
            <a:normAutofit/>
          </a:bodyPr>
          <a:lstStyle/>
          <a:p>
            <a:pPr marL="0" lvl="0" indent="0" algn="just">
              <a:lnSpc>
                <a:spcPct val="100000"/>
              </a:lnSpc>
              <a:buClr>
                <a:srgbClr val="000000"/>
              </a:buClr>
              <a:buNone/>
            </a:pPr>
            <a:r>
              <a:rPr lang="ru-RU" sz="2000" dirty="0" err="1">
                <a:solidFill>
                  <a:srgbClr val="000000"/>
                </a:solidFill>
                <a:latin typeface="Times"/>
                <a:ea typeface="Times"/>
                <a:cs typeface="Times"/>
                <a:sym typeface="Times"/>
              </a:rPr>
              <a:t>Тимми</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ауыр</a:t>
            </a:r>
            <a:r>
              <a:rPr lang="ru-RU" sz="2000" dirty="0">
                <a:solidFill>
                  <a:srgbClr val="000000"/>
                </a:solidFill>
                <a:latin typeface="Times"/>
                <a:ea typeface="Times"/>
                <a:cs typeface="Times"/>
                <a:sym typeface="Times"/>
              </a:rPr>
              <a:t> баскетбол </a:t>
            </a:r>
            <a:r>
              <a:rPr lang="ru-RU" sz="2000" dirty="0" err="1">
                <a:solidFill>
                  <a:srgbClr val="000000"/>
                </a:solidFill>
                <a:latin typeface="Times"/>
                <a:ea typeface="Times"/>
                <a:cs typeface="Times"/>
                <a:sym typeface="Times"/>
              </a:rPr>
              <a:t>ойынын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ойнағаннан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кейін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ол</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үлкен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шоколадты</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сүт</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коктейльімен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салқындағанды</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ұнатады</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Жаттығудан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кейінгі</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сүт</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коктейлін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ішкен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сайын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ол</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көп</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ұзамай</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өзінің</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жаңа</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қуат</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деңгейіне</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ие</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болғандай</a:t>
            </a:r>
            <a:r>
              <a:rPr lang="ru-RU" sz="2000" dirty="0">
                <a:solidFill>
                  <a:srgbClr val="000000"/>
                </a:solidFill>
                <a:latin typeface="Times"/>
                <a:ea typeface="Times"/>
                <a:cs typeface="Times"/>
                <a:sym typeface="Times"/>
              </a:rPr>
              <a:t> баскетбол </a:t>
            </a:r>
            <a:r>
              <a:rPr lang="ru-RU" sz="2000" dirty="0" err="1">
                <a:solidFill>
                  <a:srgbClr val="000000"/>
                </a:solidFill>
                <a:latin typeface="Times"/>
                <a:ea typeface="Times"/>
                <a:cs typeface="Times"/>
                <a:sym typeface="Times"/>
              </a:rPr>
              <a:t>ойынына</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дайын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болатынын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байқады</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Оның</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бұлшық</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еттері</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жақсы</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сезінді</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және</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ол</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көп</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нәрсеге</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дайын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болды</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Балмұздақ</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рәсімінен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кейін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Тиммидің</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күш-қуатының</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жарылуын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ескере</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отырып</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біз</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оның</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глюкозаны</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сіңіріп</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сіңіріп</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сіңіре</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алды</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және</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бұл</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глюкозаны</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бұлшықет</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жасушаларының</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ішіндегі</a:t>
            </a:r>
            <a:r>
              <a:rPr lang="ru-RU" sz="2000" dirty="0">
                <a:solidFill>
                  <a:srgbClr val="000000"/>
                </a:solidFill>
                <a:latin typeface="Times"/>
                <a:ea typeface="Times"/>
                <a:cs typeface="Times"/>
                <a:sym typeface="Times"/>
              </a:rPr>
              <a:t> энергия </a:t>
            </a:r>
            <a:r>
              <a:rPr lang="ru-RU" sz="2000" dirty="0" err="1">
                <a:solidFill>
                  <a:srgbClr val="000000"/>
                </a:solidFill>
                <a:latin typeface="Times"/>
                <a:ea typeface="Times"/>
                <a:cs typeface="Times"/>
                <a:sym typeface="Times"/>
              </a:rPr>
              <a:t>үшін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пайдаланды</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оған</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жүгіру</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тамшылау</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және</a:t>
            </a:r>
            <a:r>
              <a:rPr lang="ru-RU" sz="2000" dirty="0">
                <a:solidFill>
                  <a:srgbClr val="000000"/>
                </a:solidFill>
                <a:latin typeface="Times"/>
                <a:ea typeface="Times"/>
                <a:cs typeface="Times"/>
                <a:sym typeface="Times"/>
              </a:rPr>
              <a:t> </a:t>
            </a:r>
            <a:r>
              <a:rPr lang="ru-RU" sz="2000" dirty="0" err="1">
                <a:solidFill>
                  <a:srgbClr val="000000"/>
                </a:solidFill>
                <a:latin typeface="Times"/>
                <a:ea typeface="Times"/>
                <a:cs typeface="Times"/>
                <a:sym typeface="Times"/>
              </a:rPr>
              <a:t>т.б</a:t>
            </a:r>
            <a:r>
              <a:rPr lang="ru-RU" sz="2000" dirty="0">
                <a:solidFill>
                  <a:srgbClr val="000000"/>
                </a:solidFill>
                <a:latin typeface="Times"/>
                <a:ea typeface="Times"/>
                <a:cs typeface="Times"/>
                <a:sym typeface="Times"/>
              </a:rPr>
              <a:t>. баскетбол ату.</a:t>
            </a:r>
            <a:endParaRPr sz="2000" i="0" u="none" strike="noStrike" cap="none" dirty="0">
              <a:solidFill>
                <a:srgbClr val="000000"/>
              </a:solidFill>
              <a:latin typeface="Times"/>
              <a:ea typeface="Times"/>
              <a:cs typeface="Times"/>
              <a:sym typeface="Times"/>
            </a:endParaRPr>
          </a:p>
        </p:txBody>
      </p:sp>
      <p:sp>
        <p:nvSpPr>
          <p:cNvPr id="249" name="Google Shape;249;p21"/>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21</a:t>
            </a:fld>
            <a:endParaRPr/>
          </a:p>
        </p:txBody>
      </p:sp>
      <p:sp>
        <p:nvSpPr>
          <p:cNvPr id="250" name="Google Shape;250;p21"/>
          <p:cNvSpPr txBox="1"/>
          <p:nvPr/>
        </p:nvSpPr>
        <p:spPr>
          <a:xfrm>
            <a:off x="275177" y="711160"/>
            <a:ext cx="6793742" cy="53347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2800"/>
              <a:buFont typeface="Times"/>
              <a:buNone/>
            </a:pPr>
            <a:r>
              <a:rPr lang="kk-KZ" sz="2800" b="1" dirty="0" smtClean="0">
                <a:latin typeface="Times"/>
                <a:cs typeface="Times"/>
                <a:sym typeface="Times"/>
              </a:rPr>
              <a:t>Глюкозаның қорытылуы жіне сіңірілуі</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2"/>
          <p:cNvSpPr txBox="1">
            <a:spLocks noGrp="1"/>
          </p:cNvSpPr>
          <p:nvPr>
            <p:ph type="body" idx="4294967295"/>
          </p:nvPr>
        </p:nvSpPr>
        <p:spPr>
          <a:xfrm>
            <a:off x="250191" y="1340768"/>
            <a:ext cx="8550276" cy="4997253"/>
          </a:xfrm>
          <a:prstGeom prst="rect">
            <a:avLst/>
          </a:prstGeom>
          <a:noFill/>
          <a:ln>
            <a:noFill/>
          </a:ln>
        </p:spPr>
        <p:txBody>
          <a:bodyPr spcFirstLastPara="1" wrap="square" lIns="45700" tIns="45700" rIns="45700" bIns="45700" anchor="t" anchorCtr="0">
            <a:noAutofit/>
          </a:bodyPr>
          <a:lstStyle/>
          <a:p>
            <a:pPr marL="0" lvl="0" indent="0" algn="just">
              <a:lnSpc>
                <a:spcPct val="100000"/>
              </a:lnSpc>
              <a:buClr>
                <a:srgbClr val="000000"/>
              </a:buClr>
              <a:buSzPts val="1656"/>
              <a:buNone/>
            </a:pPr>
            <a:r>
              <a:rPr lang="ru-RU" sz="1600" dirty="0" err="1"/>
              <a:t>Көмірсулар</a:t>
            </a:r>
            <a:r>
              <a:rPr lang="ru-RU" sz="1600" dirty="0"/>
              <a:t> </a:t>
            </a:r>
            <a:r>
              <a:rPr lang="ru-RU" sz="1600" dirty="0" err="1"/>
              <a:t>олардың</a:t>
            </a:r>
            <a:r>
              <a:rPr lang="ru-RU" sz="1600" dirty="0"/>
              <a:t> </a:t>
            </a:r>
            <a:r>
              <a:rPr lang="ru-RU" sz="1600" dirty="0" err="1"/>
              <a:t>мономерлеріне</a:t>
            </a:r>
            <a:r>
              <a:rPr lang="ru-RU" sz="1600" dirty="0"/>
              <a:t> </a:t>
            </a:r>
            <a:r>
              <a:rPr lang="ru-RU" sz="1600" dirty="0" err="1"/>
              <a:t>бөлінгеннен</a:t>
            </a:r>
            <a:r>
              <a:rPr lang="ru-RU" sz="1600" dirty="0"/>
              <a:t> </a:t>
            </a:r>
            <a:r>
              <a:rPr lang="ru-RU" sz="1600" dirty="0" err="1"/>
              <a:t>кейін</a:t>
            </a:r>
            <a:r>
              <a:rPr lang="ru-RU" sz="1600" dirty="0"/>
              <a:t>, </a:t>
            </a:r>
            <a:r>
              <a:rPr lang="ru-RU" sz="1600" dirty="0" err="1"/>
              <a:t>сіңіру</a:t>
            </a:r>
            <a:r>
              <a:rPr lang="ru-RU" sz="1600" dirty="0"/>
              <a:t> </a:t>
            </a:r>
            <a:r>
              <a:rPr lang="ru-RU" sz="1600" dirty="0" err="1"/>
              <a:t>процесі</a:t>
            </a:r>
            <a:r>
              <a:rPr lang="ru-RU" sz="1600" dirty="0"/>
              <a:t> </a:t>
            </a:r>
            <a:r>
              <a:rPr lang="ru-RU" sz="1600" dirty="0" err="1"/>
              <a:t>басталуы</a:t>
            </a:r>
            <a:r>
              <a:rPr lang="ru-RU" sz="1600" dirty="0"/>
              <a:t> </a:t>
            </a:r>
            <a:r>
              <a:rPr lang="ru-RU" sz="1600" dirty="0" err="1"/>
              <a:t>мүмкін</a:t>
            </a:r>
            <a:r>
              <a:rPr lang="ru-RU" sz="1600" dirty="0"/>
              <a:t>. Натрий </a:t>
            </a:r>
            <a:r>
              <a:rPr lang="ru-RU" sz="1600" dirty="0" err="1"/>
              <a:t>глюкозасымен</a:t>
            </a:r>
            <a:r>
              <a:rPr lang="ru-RU" sz="1600" dirty="0"/>
              <a:t> </a:t>
            </a:r>
            <a:r>
              <a:rPr lang="ru-RU" sz="1600" dirty="0" err="1"/>
              <a:t>байланысты</a:t>
            </a:r>
            <a:r>
              <a:rPr lang="ru-RU" sz="1600" dirty="0"/>
              <a:t> транспортер (</a:t>
            </a:r>
            <a:r>
              <a:rPr lang="en-US" sz="1600" dirty="0"/>
              <a:t>SGLT-1) </a:t>
            </a:r>
            <a:r>
              <a:rPr lang="ru-RU" sz="1600" dirty="0" err="1"/>
              <a:t>глюкозаны</a:t>
            </a:r>
            <a:r>
              <a:rPr lang="ru-RU" sz="1600" dirty="0"/>
              <a:t> </a:t>
            </a:r>
            <a:r>
              <a:rPr lang="ru-RU" sz="1600" dirty="0" err="1"/>
              <a:t>кіші</a:t>
            </a:r>
            <a:r>
              <a:rPr lang="ru-RU" sz="1600" dirty="0"/>
              <a:t> </a:t>
            </a:r>
            <a:r>
              <a:rPr lang="ru-RU" sz="1600" dirty="0" err="1"/>
              <a:t>ішектің</a:t>
            </a:r>
            <a:r>
              <a:rPr lang="ru-RU" sz="1600" dirty="0"/>
              <a:t> </a:t>
            </a:r>
            <a:r>
              <a:rPr lang="ru-RU" sz="1600" dirty="0" err="1"/>
              <a:t>люминесінен</a:t>
            </a:r>
            <a:r>
              <a:rPr lang="ru-RU" sz="1600" dirty="0"/>
              <a:t> </a:t>
            </a:r>
            <a:r>
              <a:rPr lang="ru-RU" sz="1600" dirty="0" err="1"/>
              <a:t>энтероциттер</a:t>
            </a:r>
            <a:r>
              <a:rPr lang="ru-RU" sz="1600" dirty="0"/>
              <a:t> </a:t>
            </a:r>
            <a:r>
              <a:rPr lang="ru-RU" sz="1600" dirty="0" err="1"/>
              <a:t>деп</a:t>
            </a:r>
            <a:r>
              <a:rPr lang="ru-RU" sz="1600" dirty="0"/>
              <a:t> </a:t>
            </a:r>
            <a:r>
              <a:rPr lang="ru-RU" sz="1600" dirty="0" err="1"/>
              <a:t>аталатын</a:t>
            </a:r>
            <a:r>
              <a:rPr lang="ru-RU" sz="1600" dirty="0"/>
              <a:t> </a:t>
            </a:r>
            <a:r>
              <a:rPr lang="ru-RU" sz="1600" dirty="0" err="1"/>
              <a:t>ішек</a:t>
            </a:r>
            <a:r>
              <a:rPr lang="ru-RU" sz="1600" dirty="0"/>
              <a:t> </a:t>
            </a:r>
            <a:r>
              <a:rPr lang="ru-RU" sz="1600" dirty="0" err="1"/>
              <a:t>эпителиалдық</a:t>
            </a:r>
            <a:r>
              <a:rPr lang="ru-RU" sz="1600" dirty="0"/>
              <a:t> </a:t>
            </a:r>
            <a:r>
              <a:rPr lang="ru-RU" sz="1600" dirty="0" err="1"/>
              <a:t>жасушаларына</a:t>
            </a:r>
            <a:r>
              <a:rPr lang="ru-RU" sz="1600" dirty="0"/>
              <a:t> </a:t>
            </a:r>
            <a:r>
              <a:rPr lang="ru-RU" sz="1600" dirty="0" err="1"/>
              <a:t>сіңіру</a:t>
            </a:r>
            <a:r>
              <a:rPr lang="ru-RU" sz="1600" dirty="0"/>
              <a:t> </a:t>
            </a:r>
            <a:r>
              <a:rPr lang="ru-RU" sz="1600" dirty="0" err="1"/>
              <a:t>үшін</a:t>
            </a:r>
            <a:r>
              <a:rPr lang="ru-RU" sz="1600" dirty="0"/>
              <a:t> </a:t>
            </a:r>
            <a:r>
              <a:rPr lang="ru-RU" sz="1600" dirty="0" err="1"/>
              <a:t>қолданылатын</a:t>
            </a:r>
            <a:r>
              <a:rPr lang="ru-RU" sz="1600" dirty="0"/>
              <a:t> </a:t>
            </a:r>
            <a:r>
              <a:rPr lang="ru-RU" sz="1600" dirty="0" err="1"/>
              <a:t>алғашқы</a:t>
            </a:r>
            <a:r>
              <a:rPr lang="ru-RU" sz="1600" dirty="0"/>
              <a:t> </a:t>
            </a:r>
            <a:r>
              <a:rPr lang="ru-RU" sz="1600" dirty="0" err="1"/>
              <a:t>тасымалдаушы</a:t>
            </a:r>
            <a:r>
              <a:rPr lang="ru-RU" sz="1600" dirty="0"/>
              <a:t> </a:t>
            </a:r>
            <a:r>
              <a:rPr lang="ru-RU" sz="1600" dirty="0" err="1"/>
              <a:t>болып</a:t>
            </a:r>
            <a:r>
              <a:rPr lang="ru-RU" sz="1600" dirty="0"/>
              <a:t> </a:t>
            </a:r>
            <a:r>
              <a:rPr lang="ru-RU" sz="1600" dirty="0" err="1"/>
              <a:t>табылады</a:t>
            </a:r>
            <a:r>
              <a:rPr lang="ru-RU" sz="1600" dirty="0"/>
              <a:t>. </a:t>
            </a:r>
            <a:r>
              <a:rPr lang="en-US" sz="1600" dirty="0"/>
              <a:t>SGLT-1 </a:t>
            </a:r>
            <a:r>
              <a:rPr lang="ru-RU" sz="1600" dirty="0" err="1"/>
              <a:t>өзінің</a:t>
            </a:r>
            <a:r>
              <a:rPr lang="ru-RU" sz="1600" dirty="0"/>
              <a:t> </a:t>
            </a:r>
            <a:r>
              <a:rPr lang="ru-RU" sz="1600" dirty="0" err="1"/>
              <a:t>атымен</a:t>
            </a:r>
            <a:r>
              <a:rPr lang="ru-RU" sz="1600" dirty="0"/>
              <a:t> </a:t>
            </a:r>
            <a:r>
              <a:rPr lang="ru-RU" sz="1600" dirty="0" err="1"/>
              <a:t>көрсетілгендей</a:t>
            </a:r>
            <a:r>
              <a:rPr lang="ru-RU" sz="1600" dirty="0"/>
              <a:t>, </a:t>
            </a:r>
            <a:r>
              <a:rPr lang="ru-RU" sz="1600" dirty="0" err="1"/>
              <a:t>натрийді</a:t>
            </a:r>
            <a:r>
              <a:rPr lang="ru-RU" sz="1600" dirty="0"/>
              <a:t> де, </a:t>
            </a:r>
            <a:r>
              <a:rPr lang="ru-RU" sz="1600" dirty="0" err="1"/>
              <a:t>глюкозаны</a:t>
            </a:r>
            <a:r>
              <a:rPr lang="ru-RU" sz="1600" dirty="0"/>
              <a:t> да </a:t>
            </a:r>
            <a:r>
              <a:rPr lang="ru-RU" sz="1600" dirty="0" err="1"/>
              <a:t>бір</a:t>
            </a:r>
            <a:r>
              <a:rPr lang="ru-RU" sz="1600" dirty="0"/>
              <a:t> </a:t>
            </a:r>
            <a:r>
              <a:rPr lang="ru-RU" sz="1600" dirty="0" err="1"/>
              <a:t>уақытта</a:t>
            </a:r>
            <a:r>
              <a:rPr lang="ru-RU" sz="1600" dirty="0"/>
              <a:t> </a:t>
            </a:r>
            <a:r>
              <a:rPr lang="ru-RU" sz="1600" dirty="0" err="1"/>
              <a:t>қозғалтады</a:t>
            </a:r>
            <a:r>
              <a:rPr lang="ru-RU" sz="1600" dirty="0"/>
              <a:t>, оны </a:t>
            </a:r>
            <a:r>
              <a:rPr lang="ru-RU" sz="1600" dirty="0" err="1"/>
              <a:t>симпатор</a:t>
            </a:r>
            <a:r>
              <a:rPr lang="ru-RU" sz="1600" dirty="0"/>
              <a:t> </a:t>
            </a:r>
            <a:r>
              <a:rPr lang="ru-RU" sz="1600" dirty="0" err="1"/>
              <a:t>етеді</a:t>
            </a:r>
            <a:r>
              <a:rPr lang="ru-RU" sz="1600" dirty="0"/>
              <a:t>. </a:t>
            </a:r>
            <a:r>
              <a:rPr lang="ru-RU" sz="1600" dirty="0" err="1"/>
              <a:t>Көптеген</a:t>
            </a:r>
            <a:r>
              <a:rPr lang="ru-RU" sz="1600" dirty="0"/>
              <a:t> </a:t>
            </a:r>
            <a:r>
              <a:rPr lang="ru-RU" sz="1600" dirty="0" err="1"/>
              <a:t>симпортерлер</a:t>
            </a:r>
            <a:r>
              <a:rPr lang="ru-RU" sz="1600" dirty="0"/>
              <a:t> </a:t>
            </a:r>
            <a:r>
              <a:rPr lang="ru-RU" sz="1600" dirty="0" err="1"/>
              <a:t>сияқты</a:t>
            </a:r>
            <a:r>
              <a:rPr lang="ru-RU" sz="1600" dirty="0"/>
              <a:t>, </a:t>
            </a:r>
            <a:r>
              <a:rPr lang="en-US" sz="1600" dirty="0"/>
              <a:t>SGLT-1 </a:t>
            </a:r>
            <a:r>
              <a:rPr lang="ru-RU" sz="1600" dirty="0"/>
              <a:t>натрий </a:t>
            </a:r>
            <a:r>
              <a:rPr lang="ru-RU" sz="1600" dirty="0" err="1"/>
              <a:t>ішіндегі</a:t>
            </a:r>
            <a:r>
              <a:rPr lang="ru-RU" sz="1600" dirty="0"/>
              <a:t> </a:t>
            </a:r>
            <a:r>
              <a:rPr lang="ru-RU" sz="1600" dirty="0" err="1"/>
              <a:t>натрийдің</a:t>
            </a:r>
            <a:r>
              <a:rPr lang="ru-RU" sz="1600" dirty="0"/>
              <a:t> </a:t>
            </a:r>
            <a:r>
              <a:rPr lang="ru-RU" sz="1600" dirty="0" err="1"/>
              <a:t>төмен</a:t>
            </a:r>
            <a:r>
              <a:rPr lang="ru-RU" sz="1600" dirty="0"/>
              <a:t> </a:t>
            </a:r>
            <a:r>
              <a:rPr lang="ru-RU" sz="1600" dirty="0" err="1"/>
              <a:t>деңгейін</a:t>
            </a:r>
            <a:r>
              <a:rPr lang="ru-RU" sz="1600" dirty="0"/>
              <a:t> </a:t>
            </a:r>
            <a:r>
              <a:rPr lang="ru-RU" sz="1600" dirty="0" err="1"/>
              <a:t>ұстап</a:t>
            </a:r>
            <a:r>
              <a:rPr lang="ru-RU" sz="1600" dirty="0"/>
              <a:t> </a:t>
            </a:r>
            <a:r>
              <a:rPr lang="ru-RU" sz="1600" dirty="0" err="1"/>
              <a:t>тұру</a:t>
            </a:r>
            <a:r>
              <a:rPr lang="ru-RU" sz="1600" dirty="0"/>
              <a:t> </a:t>
            </a:r>
            <a:r>
              <a:rPr lang="ru-RU" sz="1600" dirty="0" err="1"/>
              <a:t>үшін</a:t>
            </a:r>
            <a:r>
              <a:rPr lang="ru-RU" sz="1600" dirty="0"/>
              <a:t> </a:t>
            </a:r>
            <a:r>
              <a:rPr lang="en-US" sz="1600" dirty="0"/>
              <a:t>Na + / K + </a:t>
            </a:r>
            <a:r>
              <a:rPr lang="ru-RU" sz="1600" dirty="0" err="1"/>
              <a:t>сорғыларының</a:t>
            </a:r>
            <a:r>
              <a:rPr lang="ru-RU" sz="1600" dirty="0"/>
              <a:t> </a:t>
            </a:r>
            <a:r>
              <a:rPr lang="ru-RU" sz="1600" dirty="0" err="1"/>
              <a:t>жұмысына</a:t>
            </a:r>
            <a:r>
              <a:rPr lang="ru-RU" sz="1600" dirty="0"/>
              <a:t> </a:t>
            </a:r>
            <a:r>
              <a:rPr lang="ru-RU" sz="1600" dirty="0" err="1"/>
              <a:t>сүйенеді</a:t>
            </a:r>
            <a:r>
              <a:rPr lang="ru-RU" sz="1600" dirty="0"/>
              <a:t>. </a:t>
            </a:r>
            <a:r>
              <a:rPr lang="en-US" sz="1600" dirty="0" err="1"/>
              <a:t>Tese</a:t>
            </a:r>
            <a:r>
              <a:rPr lang="en-US" sz="1600" dirty="0"/>
              <a:t> </a:t>
            </a:r>
            <a:r>
              <a:rPr lang="ru-RU" sz="1600" dirty="0" err="1"/>
              <a:t>сорғылары</a:t>
            </a:r>
            <a:r>
              <a:rPr lang="ru-RU" sz="1600" dirty="0"/>
              <a:t> </a:t>
            </a:r>
            <a:r>
              <a:rPr lang="ru-RU" sz="1600" dirty="0" err="1"/>
              <a:t>энтероциттердің</a:t>
            </a:r>
            <a:r>
              <a:rPr lang="ru-RU" sz="1600" dirty="0"/>
              <a:t> </a:t>
            </a:r>
            <a:r>
              <a:rPr lang="ru-RU" sz="1600" dirty="0" err="1"/>
              <a:t>базолитті</a:t>
            </a:r>
            <a:r>
              <a:rPr lang="ru-RU" sz="1600" dirty="0"/>
              <a:t> </a:t>
            </a:r>
            <a:r>
              <a:rPr lang="ru-RU" sz="1600" dirty="0" err="1"/>
              <a:t>мембранасының</a:t>
            </a:r>
            <a:r>
              <a:rPr lang="ru-RU" sz="1600" dirty="0"/>
              <a:t> </a:t>
            </a:r>
            <a:r>
              <a:rPr lang="ru-RU" sz="1600" dirty="0" err="1"/>
              <a:t>бойында</a:t>
            </a:r>
            <a:r>
              <a:rPr lang="ru-RU" sz="1600" dirty="0"/>
              <a:t> </a:t>
            </a:r>
            <a:r>
              <a:rPr lang="ru-RU" sz="1600" dirty="0" err="1"/>
              <a:t>орналасқан</a:t>
            </a:r>
            <a:r>
              <a:rPr lang="ru-RU" sz="1600" dirty="0"/>
              <a:t> </a:t>
            </a:r>
            <a:r>
              <a:rPr lang="ru-RU" sz="1600" dirty="0" err="1"/>
              <a:t>және</a:t>
            </a:r>
            <a:r>
              <a:rPr lang="ru-RU" sz="1600" dirty="0"/>
              <a:t> </a:t>
            </a:r>
            <a:r>
              <a:rPr lang="ru-RU" sz="1600" dirty="0" err="1"/>
              <a:t>клеткаға</a:t>
            </a:r>
            <a:r>
              <a:rPr lang="ru-RU" sz="1600" dirty="0"/>
              <a:t> </a:t>
            </a:r>
            <a:r>
              <a:rPr lang="en-US" sz="1600" dirty="0"/>
              <a:t>K + </a:t>
            </a:r>
            <a:r>
              <a:rPr lang="ru-RU" sz="1600" dirty="0" err="1"/>
              <a:t>айдау</a:t>
            </a:r>
            <a:r>
              <a:rPr lang="ru-RU" sz="1600" dirty="0"/>
              <a:t> </a:t>
            </a:r>
            <a:r>
              <a:rPr lang="ru-RU" sz="1600" dirty="0" err="1"/>
              <a:t>кезінде</a:t>
            </a:r>
            <a:r>
              <a:rPr lang="ru-RU" sz="1600" dirty="0"/>
              <a:t> </a:t>
            </a:r>
            <a:r>
              <a:rPr lang="ru-RU" sz="1600" dirty="0" err="1"/>
              <a:t>натрийді</a:t>
            </a:r>
            <a:r>
              <a:rPr lang="ru-RU" sz="1600" dirty="0"/>
              <a:t> </a:t>
            </a:r>
            <a:r>
              <a:rPr lang="ru-RU" sz="1600" dirty="0" err="1"/>
              <a:t>жасушадан</a:t>
            </a:r>
            <a:r>
              <a:rPr lang="ru-RU" sz="1600" dirty="0"/>
              <a:t> </a:t>
            </a:r>
            <a:r>
              <a:rPr lang="ru-RU" sz="1600" dirty="0" err="1"/>
              <a:t>үздіксіз</a:t>
            </a:r>
            <a:r>
              <a:rPr lang="ru-RU" sz="1600" dirty="0"/>
              <a:t> </a:t>
            </a:r>
            <a:r>
              <a:rPr lang="ru-RU" sz="1600" dirty="0" err="1"/>
              <a:t>айдау</a:t>
            </a:r>
            <a:r>
              <a:rPr lang="ru-RU" sz="1600" dirty="0"/>
              <a:t> </a:t>
            </a:r>
            <a:r>
              <a:rPr lang="ru-RU" sz="1600" dirty="0" err="1"/>
              <a:t>үшін</a:t>
            </a:r>
            <a:r>
              <a:rPr lang="ru-RU" sz="1600" dirty="0"/>
              <a:t> </a:t>
            </a:r>
            <a:r>
              <a:rPr lang="en-US" sz="1600" dirty="0"/>
              <a:t>ATP </a:t>
            </a:r>
            <a:r>
              <a:rPr lang="ru-RU" sz="1600" dirty="0" err="1"/>
              <a:t>қолданады</a:t>
            </a:r>
            <a:r>
              <a:rPr lang="ru-RU" sz="1600" dirty="0"/>
              <a:t>. Глюкоза </a:t>
            </a:r>
            <a:r>
              <a:rPr lang="ru-RU" sz="1600" dirty="0" err="1"/>
              <a:t>энтероцитке</a:t>
            </a:r>
            <a:r>
              <a:rPr lang="ru-RU" sz="1600" dirty="0"/>
              <a:t> </a:t>
            </a:r>
            <a:r>
              <a:rPr lang="en-US" sz="1600" dirty="0"/>
              <a:t>SGLT-1 </a:t>
            </a:r>
            <a:r>
              <a:rPr lang="ru-RU" sz="1600" dirty="0" err="1"/>
              <a:t>арқылы</a:t>
            </a:r>
            <a:r>
              <a:rPr lang="ru-RU" sz="1600" dirty="0"/>
              <a:t> </a:t>
            </a:r>
            <a:r>
              <a:rPr lang="ru-RU" sz="1600" dirty="0" err="1"/>
              <a:t>енгеннен</a:t>
            </a:r>
            <a:r>
              <a:rPr lang="ru-RU" sz="1600" dirty="0"/>
              <a:t> </a:t>
            </a:r>
            <a:r>
              <a:rPr lang="ru-RU" sz="1600" dirty="0" err="1"/>
              <a:t>кейін</a:t>
            </a:r>
            <a:r>
              <a:rPr lang="ru-RU" sz="1600" dirty="0"/>
              <a:t>, </a:t>
            </a:r>
            <a:r>
              <a:rPr lang="ru-RU" sz="1600" dirty="0" err="1"/>
              <a:t>ол</a:t>
            </a:r>
            <a:r>
              <a:rPr lang="ru-RU" sz="1600" dirty="0"/>
              <a:t> </a:t>
            </a:r>
            <a:r>
              <a:rPr lang="ru-RU" sz="1600" dirty="0" err="1"/>
              <a:t>базолералды</a:t>
            </a:r>
            <a:r>
              <a:rPr lang="ru-RU" sz="1600" dirty="0"/>
              <a:t> </a:t>
            </a:r>
            <a:r>
              <a:rPr lang="ru-RU" sz="1600" dirty="0" err="1"/>
              <a:t>мембранада</a:t>
            </a:r>
            <a:r>
              <a:rPr lang="ru-RU" sz="1600" dirty="0"/>
              <a:t> </a:t>
            </a:r>
            <a:r>
              <a:rPr lang="ru-RU" sz="1600" dirty="0" err="1"/>
              <a:t>орналасқан</a:t>
            </a:r>
            <a:r>
              <a:rPr lang="ru-RU" sz="1600" dirty="0"/>
              <a:t> </a:t>
            </a:r>
            <a:r>
              <a:rPr lang="en-US" sz="1600" dirty="0"/>
              <a:t>GLUT2 </a:t>
            </a:r>
            <a:r>
              <a:rPr lang="ru-RU" sz="1600" dirty="0" err="1"/>
              <a:t>деп</a:t>
            </a:r>
            <a:r>
              <a:rPr lang="ru-RU" sz="1600" dirty="0"/>
              <a:t> </a:t>
            </a:r>
            <a:r>
              <a:rPr lang="ru-RU" sz="1600" dirty="0" err="1"/>
              <a:t>аталатын</a:t>
            </a:r>
            <a:r>
              <a:rPr lang="ru-RU" sz="1600" dirty="0"/>
              <a:t> </a:t>
            </a:r>
            <a:r>
              <a:rPr lang="ru-RU" sz="1600" dirty="0" err="1"/>
              <a:t>унипортерлік</a:t>
            </a:r>
            <a:r>
              <a:rPr lang="ru-RU" sz="1600" dirty="0"/>
              <a:t> </a:t>
            </a:r>
            <a:r>
              <a:rPr lang="ru-RU" sz="1600" dirty="0" err="1"/>
              <a:t>тасымалдау</a:t>
            </a:r>
            <a:r>
              <a:rPr lang="ru-RU" sz="1600" dirty="0"/>
              <a:t> </a:t>
            </a:r>
            <a:r>
              <a:rPr lang="ru-RU" sz="1600" dirty="0" err="1"/>
              <a:t>ақуызы</a:t>
            </a:r>
            <a:r>
              <a:rPr lang="ru-RU" sz="1600" dirty="0"/>
              <a:t> </a:t>
            </a:r>
            <a:r>
              <a:rPr lang="ru-RU" sz="1600" dirty="0" err="1"/>
              <a:t>арқылы</a:t>
            </a:r>
            <a:r>
              <a:rPr lang="ru-RU" sz="1600" dirty="0"/>
              <a:t> </a:t>
            </a:r>
            <a:r>
              <a:rPr lang="ru-RU" sz="1600" dirty="0" err="1"/>
              <a:t>жасушадан</a:t>
            </a:r>
            <a:r>
              <a:rPr lang="ru-RU" sz="1600" dirty="0"/>
              <a:t> </a:t>
            </a:r>
            <a:r>
              <a:rPr lang="ru-RU" sz="1600" dirty="0" err="1"/>
              <a:t>тыс</a:t>
            </a:r>
            <a:r>
              <a:rPr lang="ru-RU" sz="1600" dirty="0"/>
              <a:t> </a:t>
            </a:r>
            <a:r>
              <a:rPr lang="ru-RU" sz="1600" dirty="0" err="1"/>
              <a:t>сұйықтыққа</a:t>
            </a:r>
            <a:r>
              <a:rPr lang="ru-RU" sz="1600" dirty="0"/>
              <a:t> (</a:t>
            </a:r>
            <a:r>
              <a:rPr lang="en-US" sz="1600" dirty="0"/>
              <a:t>ECF) </a:t>
            </a:r>
            <a:r>
              <a:rPr lang="ru-RU" sz="1600" dirty="0" err="1"/>
              <a:t>таралады</a:t>
            </a:r>
            <a:r>
              <a:rPr lang="ru-RU" sz="1600" dirty="0"/>
              <a:t>. </a:t>
            </a:r>
            <a:r>
              <a:rPr lang="en-US" sz="1600" dirty="0"/>
              <a:t>GLUT2 </a:t>
            </a:r>
            <a:r>
              <a:rPr lang="ru-RU" sz="1600" dirty="0" err="1"/>
              <a:t>сонымен</a:t>
            </a:r>
            <a:r>
              <a:rPr lang="ru-RU" sz="1600" dirty="0"/>
              <a:t> </a:t>
            </a:r>
            <a:r>
              <a:rPr lang="ru-RU" sz="1600" dirty="0" err="1"/>
              <a:t>қатар</a:t>
            </a:r>
            <a:r>
              <a:rPr lang="ru-RU" sz="1600" dirty="0"/>
              <a:t> </a:t>
            </a:r>
            <a:r>
              <a:rPr lang="ru-RU" sz="1600" dirty="0" err="1"/>
              <a:t>жеңілдетілген</a:t>
            </a:r>
            <a:r>
              <a:rPr lang="ru-RU" sz="1600" dirty="0"/>
              <a:t> </a:t>
            </a:r>
            <a:r>
              <a:rPr lang="ru-RU" sz="1600" dirty="0" err="1"/>
              <a:t>диффузияға</a:t>
            </a:r>
            <a:r>
              <a:rPr lang="ru-RU" sz="1600" dirty="0"/>
              <a:t> </a:t>
            </a:r>
            <a:r>
              <a:rPr lang="ru-RU" sz="1600" dirty="0" err="1"/>
              <a:t>жол</a:t>
            </a:r>
            <a:r>
              <a:rPr lang="ru-RU" sz="1600" dirty="0"/>
              <a:t> </a:t>
            </a:r>
            <a:r>
              <a:rPr lang="ru-RU" sz="1600" dirty="0" err="1"/>
              <a:t>береді</a:t>
            </a:r>
            <a:r>
              <a:rPr lang="ru-RU" sz="1600" dirty="0"/>
              <a:t>, </a:t>
            </a:r>
            <a:r>
              <a:rPr lang="ru-RU" sz="1600" dirty="0" err="1"/>
              <a:t>өйткені</a:t>
            </a:r>
            <a:r>
              <a:rPr lang="ru-RU" sz="1600" dirty="0"/>
              <a:t> глюкоза </a:t>
            </a:r>
            <a:r>
              <a:rPr lang="ru-RU" sz="1600" dirty="0" err="1"/>
              <a:t>жоғары</a:t>
            </a:r>
            <a:r>
              <a:rPr lang="ru-RU" sz="1600" dirty="0"/>
              <a:t> </a:t>
            </a:r>
            <a:r>
              <a:rPr lang="ru-RU" sz="1600" dirty="0" err="1"/>
              <a:t>концентрациядан</a:t>
            </a:r>
            <a:r>
              <a:rPr lang="ru-RU" sz="1600" dirty="0"/>
              <a:t> </a:t>
            </a:r>
            <a:r>
              <a:rPr lang="ru-RU" sz="1600" dirty="0" err="1"/>
              <a:t>төмен</a:t>
            </a:r>
            <a:r>
              <a:rPr lang="ru-RU" sz="1600" dirty="0"/>
              <a:t> </a:t>
            </a:r>
            <a:r>
              <a:rPr lang="ru-RU" sz="1600" dirty="0" err="1"/>
              <a:t>концентрацияға</a:t>
            </a:r>
            <a:r>
              <a:rPr lang="ru-RU" sz="1600" dirty="0"/>
              <a:t> </a:t>
            </a:r>
            <a:r>
              <a:rPr lang="ru-RU" sz="1600" dirty="0" err="1"/>
              <a:t>ауысады</a:t>
            </a:r>
            <a:r>
              <a:rPr lang="ru-RU" sz="1600" dirty="0"/>
              <a:t>.</a:t>
            </a:r>
          </a:p>
          <a:p>
            <a:pPr marL="0" lvl="0" indent="0" algn="just">
              <a:lnSpc>
                <a:spcPct val="100000"/>
              </a:lnSpc>
              <a:buClr>
                <a:srgbClr val="000000"/>
              </a:buClr>
              <a:buSzPts val="1656"/>
              <a:buNone/>
            </a:pPr>
            <a:r>
              <a:rPr lang="ru-RU" sz="1600" dirty="0" err="1"/>
              <a:t>Люминальды</a:t>
            </a:r>
            <a:r>
              <a:rPr lang="ru-RU" sz="1600" dirty="0"/>
              <a:t> </a:t>
            </a:r>
            <a:r>
              <a:rPr lang="ru-RU" sz="1600" dirty="0" err="1"/>
              <a:t>глюкозаның</a:t>
            </a:r>
            <a:r>
              <a:rPr lang="ru-RU" sz="1600" dirty="0"/>
              <a:t> </a:t>
            </a:r>
            <a:r>
              <a:rPr lang="ru-RU" sz="1600" dirty="0" err="1"/>
              <a:t>деңгейі</a:t>
            </a:r>
            <a:r>
              <a:rPr lang="ru-RU" sz="1600" dirty="0"/>
              <a:t> </a:t>
            </a:r>
            <a:r>
              <a:rPr lang="ru-RU" sz="1600" dirty="0" err="1"/>
              <a:t>өте</a:t>
            </a:r>
            <a:r>
              <a:rPr lang="ru-RU" sz="1600" dirty="0"/>
              <a:t> </a:t>
            </a:r>
            <a:r>
              <a:rPr lang="ru-RU" sz="1600" dirty="0" err="1"/>
              <a:t>жоғары</a:t>
            </a:r>
            <a:r>
              <a:rPr lang="ru-RU" sz="1600" dirty="0"/>
              <a:t> </a:t>
            </a:r>
            <a:r>
              <a:rPr lang="ru-RU" sz="1600" dirty="0" err="1"/>
              <a:t>болған</a:t>
            </a:r>
            <a:r>
              <a:rPr lang="ru-RU" sz="1600" dirty="0"/>
              <a:t> </a:t>
            </a:r>
            <a:r>
              <a:rPr lang="ru-RU" sz="1600" dirty="0" err="1"/>
              <a:t>кезде</a:t>
            </a:r>
            <a:r>
              <a:rPr lang="ru-RU" sz="1600" dirty="0"/>
              <a:t>, </a:t>
            </a:r>
            <a:r>
              <a:rPr lang="ru-RU" sz="1600" dirty="0" err="1"/>
              <a:t>мысалы</a:t>
            </a:r>
            <a:r>
              <a:rPr lang="ru-RU" sz="1600" dirty="0"/>
              <a:t>, </a:t>
            </a:r>
            <a:r>
              <a:rPr lang="ru-RU" sz="1600" dirty="0" err="1"/>
              <a:t>тамақтандырғаннан</a:t>
            </a:r>
            <a:r>
              <a:rPr lang="ru-RU" sz="1600" dirty="0"/>
              <a:t> </a:t>
            </a:r>
            <a:r>
              <a:rPr lang="ru-RU" sz="1600" dirty="0" err="1"/>
              <a:t>кейін</a:t>
            </a:r>
            <a:r>
              <a:rPr lang="ru-RU" sz="1600" dirty="0"/>
              <a:t>, </a:t>
            </a:r>
            <a:r>
              <a:rPr lang="en-US" sz="1600" dirty="0"/>
              <a:t>GLUT2 </a:t>
            </a:r>
            <a:r>
              <a:rPr lang="ru-RU" sz="1600" dirty="0" err="1"/>
              <a:t>энтероциттердің</a:t>
            </a:r>
            <a:r>
              <a:rPr lang="ru-RU" sz="1600" dirty="0"/>
              <a:t> </a:t>
            </a:r>
            <a:r>
              <a:rPr lang="ru-RU" sz="1600" dirty="0" err="1"/>
              <a:t>апикальды</a:t>
            </a:r>
            <a:r>
              <a:rPr lang="ru-RU" sz="1600" dirty="0"/>
              <a:t> </a:t>
            </a:r>
            <a:r>
              <a:rPr lang="ru-RU" sz="1600" dirty="0" err="1"/>
              <a:t>жағында</a:t>
            </a:r>
            <a:r>
              <a:rPr lang="ru-RU" sz="1600" dirty="0"/>
              <a:t> </a:t>
            </a:r>
            <a:r>
              <a:rPr lang="ru-RU" sz="1600" dirty="0" err="1"/>
              <a:t>орналасқан</a:t>
            </a:r>
            <a:r>
              <a:rPr lang="ru-RU" sz="1600" dirty="0"/>
              <a:t> </a:t>
            </a:r>
            <a:r>
              <a:rPr lang="en-US" sz="1600" dirty="0"/>
              <a:t>SGLT-1 </a:t>
            </a:r>
            <a:r>
              <a:rPr lang="ru-RU" sz="1600" dirty="0" err="1"/>
              <a:t>тасымалдағыштарына</a:t>
            </a:r>
            <a:r>
              <a:rPr lang="ru-RU" sz="1600" dirty="0"/>
              <a:t> да </a:t>
            </a:r>
            <a:r>
              <a:rPr lang="ru-RU" sz="1600" dirty="0" err="1"/>
              <a:t>көмектесе</a:t>
            </a:r>
            <a:r>
              <a:rPr lang="ru-RU" sz="1600" dirty="0"/>
              <a:t> </a:t>
            </a:r>
            <a:r>
              <a:rPr lang="ru-RU" sz="1600" dirty="0" err="1"/>
              <a:t>алады</a:t>
            </a:r>
            <a:r>
              <a:rPr lang="ru-RU" sz="1600" dirty="0"/>
              <a:t>. </a:t>
            </a:r>
            <a:r>
              <a:rPr lang="ru-RU" sz="1600" dirty="0" err="1"/>
              <a:t>Кейбір</a:t>
            </a:r>
            <a:r>
              <a:rPr lang="ru-RU" sz="1600" dirty="0"/>
              <a:t> </a:t>
            </a:r>
            <a:r>
              <a:rPr lang="en-US" sz="1600" dirty="0"/>
              <a:t>GLUT2 </a:t>
            </a:r>
            <a:r>
              <a:rPr lang="ru-RU" sz="1600" dirty="0" err="1"/>
              <a:t>тасымалдағыштарының</a:t>
            </a:r>
            <a:r>
              <a:rPr lang="ru-RU" sz="1600" dirty="0"/>
              <a:t> </a:t>
            </a:r>
            <a:r>
              <a:rPr lang="ru-RU" sz="1600" dirty="0" err="1"/>
              <a:t>базалық</a:t>
            </a:r>
            <a:r>
              <a:rPr lang="ru-RU" sz="1600" dirty="0"/>
              <a:t> </a:t>
            </a:r>
            <a:r>
              <a:rPr lang="ru-RU" sz="1600" dirty="0" err="1"/>
              <a:t>бүйір</a:t>
            </a:r>
            <a:r>
              <a:rPr lang="ru-RU" sz="1600" dirty="0"/>
              <a:t> </a:t>
            </a:r>
            <a:r>
              <a:rPr lang="ru-RU" sz="1600" dirty="0" err="1"/>
              <a:t>мембранасынан</a:t>
            </a:r>
            <a:r>
              <a:rPr lang="ru-RU" sz="1600" dirty="0"/>
              <a:t> </a:t>
            </a:r>
            <a:r>
              <a:rPr lang="ru-RU" sz="1600" dirty="0" err="1"/>
              <a:t>энтероциттің</a:t>
            </a:r>
            <a:r>
              <a:rPr lang="ru-RU" sz="1600" dirty="0"/>
              <a:t> </a:t>
            </a:r>
            <a:r>
              <a:rPr lang="ru-RU" sz="1600" dirty="0" err="1"/>
              <a:t>апикальды</a:t>
            </a:r>
            <a:r>
              <a:rPr lang="ru-RU" sz="1600" dirty="0"/>
              <a:t> </a:t>
            </a:r>
            <a:r>
              <a:rPr lang="ru-RU" sz="1600" dirty="0" err="1"/>
              <a:t>мембранасына</a:t>
            </a:r>
            <a:r>
              <a:rPr lang="ru-RU" sz="1600" dirty="0"/>
              <a:t> </a:t>
            </a:r>
            <a:r>
              <a:rPr lang="ru-RU" sz="1600" dirty="0" err="1"/>
              <a:t>жасушалық</a:t>
            </a:r>
            <a:r>
              <a:rPr lang="ru-RU" sz="1600" dirty="0"/>
              <a:t> </a:t>
            </a:r>
            <a:r>
              <a:rPr lang="ru-RU" sz="1600" dirty="0" err="1"/>
              <a:t>бөлімдер</a:t>
            </a:r>
            <a:r>
              <a:rPr lang="ru-RU" sz="1600" dirty="0"/>
              <a:t> </a:t>
            </a:r>
            <a:r>
              <a:rPr lang="ru-RU" sz="1600" dirty="0" err="1"/>
              <a:t>арасындағы</a:t>
            </a:r>
            <a:r>
              <a:rPr lang="ru-RU" sz="1600" dirty="0"/>
              <a:t> </a:t>
            </a:r>
            <a:r>
              <a:rPr lang="ru-RU" sz="1600" dirty="0" err="1"/>
              <a:t>транслокациясы</a:t>
            </a:r>
            <a:r>
              <a:rPr lang="ru-RU" sz="1600" dirty="0"/>
              <a:t> </a:t>
            </a:r>
            <a:r>
              <a:rPr lang="ru-RU" sz="1600" dirty="0" err="1"/>
              <a:t>немесе</a:t>
            </a:r>
            <a:r>
              <a:rPr lang="ru-RU" sz="1600" dirty="0"/>
              <a:t> </a:t>
            </a:r>
            <a:r>
              <a:rPr lang="ru-RU" sz="1600" dirty="0" err="1"/>
              <a:t>қозғалысы</a:t>
            </a:r>
            <a:r>
              <a:rPr lang="ru-RU" sz="1600" dirty="0"/>
              <a:t> </a:t>
            </a:r>
            <a:r>
              <a:rPr lang="ru-RU" sz="1600" dirty="0" err="1"/>
              <a:t>глюкозаның</a:t>
            </a:r>
            <a:r>
              <a:rPr lang="ru-RU" sz="1600" dirty="0"/>
              <a:t> </a:t>
            </a:r>
            <a:r>
              <a:rPr lang="ru-RU" sz="1600" dirty="0" err="1"/>
              <a:t>сіңуін</a:t>
            </a:r>
            <a:r>
              <a:rPr lang="ru-RU" sz="1600" dirty="0"/>
              <a:t> </a:t>
            </a:r>
            <a:r>
              <a:rPr lang="ru-RU" sz="1600" dirty="0" err="1"/>
              <a:t>жоғарылатуға</a:t>
            </a:r>
            <a:r>
              <a:rPr lang="ru-RU" sz="1600" dirty="0"/>
              <a:t> </a:t>
            </a:r>
            <a:r>
              <a:rPr lang="ru-RU" sz="1600" dirty="0" err="1"/>
              <a:t>көмектеседі</a:t>
            </a:r>
            <a:r>
              <a:rPr lang="ru-RU" sz="1600" dirty="0"/>
              <a:t>. </a:t>
            </a:r>
            <a:r>
              <a:rPr lang="ru-RU" sz="1600" dirty="0" err="1"/>
              <a:t>Энтероцит</a:t>
            </a:r>
            <a:r>
              <a:rPr lang="ru-RU" sz="1600" dirty="0"/>
              <a:t> </a:t>
            </a:r>
            <a:r>
              <a:rPr lang="ru-RU" sz="1600" dirty="0" err="1"/>
              <a:t>ішіндегі</a:t>
            </a:r>
            <a:r>
              <a:rPr lang="ru-RU" sz="1600" dirty="0"/>
              <a:t> </a:t>
            </a:r>
            <a:r>
              <a:rPr lang="ru-RU" sz="1600" dirty="0" err="1"/>
              <a:t>глюкозаның</a:t>
            </a:r>
            <a:r>
              <a:rPr lang="ru-RU" sz="1600" dirty="0"/>
              <a:t> </a:t>
            </a:r>
            <a:r>
              <a:rPr lang="ru-RU" sz="1600" dirty="0" err="1"/>
              <a:t>деңгейі</a:t>
            </a:r>
            <a:r>
              <a:rPr lang="ru-RU" sz="1600" dirty="0"/>
              <a:t> </a:t>
            </a:r>
            <a:r>
              <a:rPr lang="ru-RU" sz="1600" dirty="0" err="1"/>
              <a:t>төмен</a:t>
            </a:r>
            <a:r>
              <a:rPr lang="ru-RU" sz="1600" dirty="0"/>
              <a:t> </a:t>
            </a:r>
            <a:r>
              <a:rPr lang="ru-RU" sz="1600" dirty="0" err="1"/>
              <a:t>болған</a:t>
            </a:r>
            <a:r>
              <a:rPr lang="ru-RU" sz="1600" dirty="0"/>
              <a:t> </a:t>
            </a:r>
            <a:r>
              <a:rPr lang="ru-RU" sz="1600" dirty="0" err="1"/>
              <a:t>кезде</a:t>
            </a:r>
            <a:r>
              <a:rPr lang="ru-RU" sz="1600" dirty="0"/>
              <a:t> глюкоза </a:t>
            </a:r>
            <a:r>
              <a:rPr lang="ru-RU" sz="1600" dirty="0" err="1"/>
              <a:t>жасушада</a:t>
            </a:r>
            <a:r>
              <a:rPr lang="ru-RU" sz="1600" dirty="0"/>
              <a:t> </a:t>
            </a:r>
            <a:r>
              <a:rPr lang="ru-RU" sz="1600" dirty="0" err="1"/>
              <a:t>әлі</a:t>
            </a:r>
            <a:r>
              <a:rPr lang="ru-RU" sz="1600" dirty="0"/>
              <a:t> де </a:t>
            </a:r>
            <a:r>
              <a:rPr lang="ru-RU" sz="1600" dirty="0" err="1"/>
              <a:t>таралады</a:t>
            </a:r>
            <a:r>
              <a:rPr lang="ru-RU" sz="1600" dirty="0"/>
              <a:t>, </a:t>
            </a:r>
            <a:r>
              <a:rPr lang="ru-RU" sz="1600" dirty="0" err="1"/>
              <a:t>себебі</a:t>
            </a:r>
            <a:r>
              <a:rPr lang="ru-RU" sz="1600" dirty="0"/>
              <a:t> </a:t>
            </a:r>
            <a:r>
              <a:rPr lang="en-US" sz="1600" dirty="0"/>
              <a:t>Na + / K + ATPase </a:t>
            </a:r>
            <a:r>
              <a:rPr lang="ru-RU" sz="1600" dirty="0" err="1"/>
              <a:t>сорғылары</a:t>
            </a:r>
            <a:r>
              <a:rPr lang="ru-RU" sz="1600" dirty="0"/>
              <a:t> </a:t>
            </a:r>
            <a:r>
              <a:rPr lang="ru-RU" sz="1600" dirty="0" err="1"/>
              <a:t>натрийді</a:t>
            </a:r>
            <a:r>
              <a:rPr lang="ru-RU" sz="1600" dirty="0"/>
              <a:t> </a:t>
            </a:r>
            <a:r>
              <a:rPr lang="ru-RU" sz="1600" dirty="0" err="1"/>
              <a:t>жасуша</a:t>
            </a:r>
            <a:r>
              <a:rPr lang="ru-RU" sz="1600" dirty="0"/>
              <a:t> </a:t>
            </a:r>
            <a:r>
              <a:rPr lang="ru-RU" sz="1600" dirty="0" err="1"/>
              <a:t>ішіне</a:t>
            </a:r>
            <a:r>
              <a:rPr lang="ru-RU" sz="1600" dirty="0"/>
              <a:t> </a:t>
            </a:r>
            <a:r>
              <a:rPr lang="ru-RU" sz="1600" dirty="0" err="1"/>
              <a:t>жіберу</a:t>
            </a:r>
            <a:r>
              <a:rPr lang="ru-RU" sz="1600" dirty="0"/>
              <a:t> </a:t>
            </a:r>
            <a:r>
              <a:rPr lang="ru-RU" sz="1600" dirty="0" err="1"/>
              <a:t>үшін</a:t>
            </a:r>
            <a:r>
              <a:rPr lang="ru-RU" sz="1600" dirty="0"/>
              <a:t> </a:t>
            </a:r>
            <a:r>
              <a:rPr lang="ru-RU" sz="1600" dirty="0" err="1"/>
              <a:t>энтероциттен</a:t>
            </a:r>
            <a:r>
              <a:rPr lang="ru-RU" sz="1600" dirty="0"/>
              <a:t> </a:t>
            </a:r>
            <a:r>
              <a:rPr lang="ru-RU" sz="1600" dirty="0" err="1"/>
              <a:t>натрийді</a:t>
            </a:r>
            <a:r>
              <a:rPr lang="ru-RU" sz="1600" dirty="0"/>
              <a:t> </a:t>
            </a:r>
            <a:r>
              <a:rPr lang="ru-RU" sz="1600" dirty="0" err="1"/>
              <a:t>үнемі</a:t>
            </a:r>
            <a:r>
              <a:rPr lang="ru-RU" sz="1600" dirty="0"/>
              <a:t> </a:t>
            </a:r>
            <a:r>
              <a:rPr lang="ru-RU" sz="1600" dirty="0" err="1"/>
              <a:t>сорып</a:t>
            </a:r>
            <a:r>
              <a:rPr lang="ru-RU" sz="1600" dirty="0"/>
              <a:t> </a:t>
            </a:r>
            <a:r>
              <a:rPr lang="ru-RU" sz="1600" dirty="0" err="1"/>
              <a:t>алады</a:t>
            </a:r>
            <a:r>
              <a:rPr lang="ru-RU" sz="1600" dirty="0"/>
              <a:t> </a:t>
            </a:r>
            <a:r>
              <a:rPr lang="ru-RU" sz="1600" dirty="0" err="1"/>
              <a:t>және</a:t>
            </a:r>
            <a:r>
              <a:rPr lang="ru-RU" sz="1600" dirty="0"/>
              <a:t> </a:t>
            </a:r>
            <a:r>
              <a:rPr lang="ru-RU" sz="1600" dirty="0" err="1"/>
              <a:t>осылайша</a:t>
            </a:r>
            <a:r>
              <a:rPr lang="ru-RU" sz="1600" dirty="0"/>
              <a:t> </a:t>
            </a:r>
            <a:r>
              <a:rPr lang="en-US" sz="1600" dirty="0"/>
              <a:t>SGLT-1 </a:t>
            </a:r>
            <a:r>
              <a:rPr lang="ru-RU" sz="1600" dirty="0" err="1"/>
              <a:t>арқылы</a:t>
            </a:r>
            <a:r>
              <a:rPr lang="ru-RU" sz="1600" dirty="0"/>
              <a:t> глюкоза мен </a:t>
            </a:r>
            <a:r>
              <a:rPr lang="ru-RU" sz="1600" dirty="0" err="1"/>
              <a:t>натрийді</a:t>
            </a:r>
            <a:r>
              <a:rPr lang="ru-RU" sz="1600" dirty="0"/>
              <a:t> </a:t>
            </a:r>
            <a:r>
              <a:rPr lang="ru-RU" sz="1600" dirty="0" err="1"/>
              <a:t>тартады</a:t>
            </a:r>
            <a:r>
              <a:rPr lang="ru-RU" sz="1600" dirty="0"/>
              <a:t>.</a:t>
            </a:r>
            <a:endParaRPr sz="1600" dirty="0"/>
          </a:p>
        </p:txBody>
      </p:sp>
      <p:sp>
        <p:nvSpPr>
          <p:cNvPr id="256" name="Google Shape;256;p22"/>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22</a:t>
            </a:fld>
            <a:endParaRPr/>
          </a:p>
        </p:txBody>
      </p:sp>
      <p:sp>
        <p:nvSpPr>
          <p:cNvPr id="257" name="Google Shape;257;p22"/>
          <p:cNvSpPr txBox="1"/>
          <p:nvPr/>
        </p:nvSpPr>
        <p:spPr>
          <a:xfrm>
            <a:off x="275176" y="711161"/>
            <a:ext cx="8401279" cy="533479"/>
          </a:xfrm>
          <a:prstGeom prst="rect">
            <a:avLst/>
          </a:prstGeom>
          <a:noFill/>
          <a:ln>
            <a:noFill/>
          </a:ln>
        </p:spPr>
        <p:txBody>
          <a:bodyPr spcFirstLastPara="1" wrap="square" lIns="50800" tIns="50800" rIns="50800" bIns="50800" anchor="ctr" anchorCtr="0">
            <a:spAutoFit/>
          </a:bodyPr>
          <a:lstStyle/>
          <a:p>
            <a:pPr lvl="0">
              <a:buSzPts val="2800"/>
            </a:pPr>
            <a:r>
              <a:rPr lang="ru-RU" sz="2800" b="1" dirty="0" err="1">
                <a:latin typeface="+mn-lt"/>
              </a:rPr>
              <a:t>Глюкозаның</a:t>
            </a:r>
            <a:r>
              <a:rPr lang="ru-RU" sz="2800" b="1" dirty="0">
                <a:latin typeface="+mn-lt"/>
              </a:rPr>
              <a:t> </a:t>
            </a:r>
            <a:r>
              <a:rPr lang="ru-RU" sz="2800" b="1" dirty="0" err="1">
                <a:latin typeface="+mn-lt"/>
              </a:rPr>
              <a:t>қорытылуы</a:t>
            </a:r>
            <a:r>
              <a:rPr lang="ru-RU" sz="2800" b="1" dirty="0">
                <a:latin typeface="+mn-lt"/>
              </a:rPr>
              <a:t> </a:t>
            </a:r>
            <a:r>
              <a:rPr lang="ru-RU" sz="2800" b="1" dirty="0" err="1">
                <a:latin typeface="+mn-lt"/>
              </a:rPr>
              <a:t>және</a:t>
            </a:r>
            <a:r>
              <a:rPr lang="ru-RU" sz="2800" b="1" dirty="0">
                <a:latin typeface="+mn-lt"/>
              </a:rPr>
              <a:t> </a:t>
            </a:r>
            <a:r>
              <a:rPr lang="ru-RU" sz="2800" b="1" dirty="0" err="1">
                <a:latin typeface="+mn-lt"/>
              </a:rPr>
              <a:t>сіңірілуі</a:t>
            </a:r>
            <a:endParaRPr sz="2800" b="1"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body" idx="4294967295"/>
          </p:nvPr>
        </p:nvSpPr>
        <p:spPr>
          <a:xfrm>
            <a:off x="296862" y="1611594"/>
            <a:ext cx="8550276" cy="4997253"/>
          </a:xfrm>
          <a:prstGeom prst="rect">
            <a:avLst/>
          </a:prstGeom>
          <a:noFill/>
          <a:ln>
            <a:noFill/>
          </a:ln>
        </p:spPr>
        <p:txBody>
          <a:bodyPr spcFirstLastPara="1" wrap="square" lIns="45700" tIns="45700" rIns="45700" bIns="45700" anchor="t" anchorCtr="0">
            <a:normAutofit/>
          </a:bodyPr>
          <a:lstStyle/>
          <a:p>
            <a:pPr marL="0" lvl="0" indent="0" algn="just">
              <a:lnSpc>
                <a:spcPct val="100000"/>
              </a:lnSpc>
              <a:buClr>
                <a:srgbClr val="000000"/>
              </a:buClr>
              <a:buSzPts val="1512"/>
              <a:buNone/>
            </a:pPr>
            <a:r>
              <a:rPr lang="ru-RU" sz="1400" dirty="0" err="1"/>
              <a:t>Еске</a:t>
            </a:r>
            <a:r>
              <a:rPr lang="ru-RU" sz="1400" dirty="0"/>
              <a:t> </a:t>
            </a:r>
            <a:r>
              <a:rPr lang="ru-RU" sz="1400" dirty="0" err="1"/>
              <a:t>салайық</a:t>
            </a:r>
            <a:r>
              <a:rPr lang="ru-RU" sz="1400" dirty="0"/>
              <a:t>, </a:t>
            </a:r>
            <a:r>
              <a:rPr lang="ru-RU" sz="1400" dirty="0" err="1"/>
              <a:t>Тимми</a:t>
            </a:r>
            <a:r>
              <a:rPr lang="ru-RU" sz="1400" dirty="0"/>
              <a:t> </a:t>
            </a:r>
            <a:r>
              <a:rPr lang="ru-RU" sz="1400" dirty="0" err="1"/>
              <a:t>өзінің</a:t>
            </a:r>
            <a:r>
              <a:rPr lang="ru-RU" sz="1400" dirty="0"/>
              <a:t> </a:t>
            </a:r>
            <a:r>
              <a:rPr lang="ru-RU" sz="1400" dirty="0" err="1"/>
              <a:t>шоколадты</a:t>
            </a:r>
            <a:r>
              <a:rPr lang="ru-RU" sz="1400" dirty="0"/>
              <a:t> </a:t>
            </a:r>
            <a:r>
              <a:rPr lang="ru-RU" sz="1400" dirty="0" err="1"/>
              <a:t>сүт</a:t>
            </a:r>
            <a:r>
              <a:rPr lang="ru-RU" sz="1400" dirty="0"/>
              <a:t> </a:t>
            </a:r>
            <a:r>
              <a:rPr lang="ru-RU" sz="1400" dirty="0" err="1"/>
              <a:t>коктейліндегі</a:t>
            </a:r>
            <a:r>
              <a:rPr lang="ru-RU" sz="1400" dirty="0"/>
              <a:t> </a:t>
            </a:r>
            <a:r>
              <a:rPr lang="ru-RU" sz="1400" dirty="0" err="1"/>
              <a:t>глюкозаны</a:t>
            </a:r>
            <a:r>
              <a:rPr lang="ru-RU" sz="1400" dirty="0"/>
              <a:t> </a:t>
            </a:r>
            <a:r>
              <a:rPr lang="ru-RU" sz="1400" dirty="0" err="1"/>
              <a:t>сіңіргеннен</a:t>
            </a:r>
            <a:r>
              <a:rPr lang="ru-RU" sz="1400" dirty="0"/>
              <a:t> </a:t>
            </a:r>
            <a:r>
              <a:rPr lang="ru-RU" sz="1400" dirty="0" err="1"/>
              <a:t>кейін</a:t>
            </a:r>
            <a:r>
              <a:rPr lang="ru-RU" sz="1400" dirty="0"/>
              <a:t>, </a:t>
            </a:r>
            <a:r>
              <a:rPr lang="ru-RU" sz="1400" dirty="0" err="1"/>
              <a:t>ол</a:t>
            </a:r>
            <a:r>
              <a:rPr lang="ru-RU" sz="1400" dirty="0"/>
              <a:t> </a:t>
            </a:r>
            <a:r>
              <a:rPr lang="ru-RU" sz="1400" dirty="0" err="1"/>
              <a:t>күш-қуат</a:t>
            </a:r>
            <a:r>
              <a:rPr lang="ru-RU" sz="1400" dirty="0"/>
              <a:t> </a:t>
            </a:r>
            <a:r>
              <a:rPr lang="ru-RU" sz="1400" dirty="0" err="1"/>
              <a:t>алып</a:t>
            </a:r>
            <a:r>
              <a:rPr lang="ru-RU" sz="1400" dirty="0"/>
              <a:t>, </a:t>
            </a:r>
            <a:r>
              <a:rPr lang="ru-RU" sz="1400" dirty="0" err="1"/>
              <a:t>баскетболдың</a:t>
            </a:r>
            <a:r>
              <a:rPr lang="ru-RU" sz="1400" dirty="0"/>
              <a:t> </a:t>
            </a:r>
            <a:r>
              <a:rPr lang="ru-RU" sz="1400" dirty="0" err="1"/>
              <a:t>кезекті</a:t>
            </a:r>
            <a:r>
              <a:rPr lang="ru-RU" sz="1400" dirty="0"/>
              <a:t> </a:t>
            </a:r>
            <a:r>
              <a:rPr lang="ru-RU" sz="1400" dirty="0" err="1"/>
              <a:t>турында</a:t>
            </a:r>
            <a:r>
              <a:rPr lang="ru-RU" sz="1400" dirty="0"/>
              <a:t> </a:t>
            </a:r>
            <a:r>
              <a:rPr lang="ru-RU" sz="1400" dirty="0" err="1"/>
              <a:t>ойнауға</a:t>
            </a:r>
            <a:r>
              <a:rPr lang="ru-RU" sz="1400" dirty="0"/>
              <a:t> </a:t>
            </a:r>
            <a:r>
              <a:rPr lang="ru-RU" sz="1400" dirty="0" err="1"/>
              <a:t>дайын</a:t>
            </a:r>
            <a:r>
              <a:rPr lang="ru-RU" sz="1400" dirty="0"/>
              <a:t>. </a:t>
            </a:r>
            <a:r>
              <a:rPr lang="ru-RU" sz="1400" dirty="0" err="1"/>
              <a:t>Тимми</a:t>
            </a:r>
            <a:r>
              <a:rPr lang="ru-RU" sz="1400" dirty="0"/>
              <a:t> </a:t>
            </a:r>
            <a:r>
              <a:rPr lang="ru-RU" sz="1400" dirty="0" err="1"/>
              <a:t>өзінің</a:t>
            </a:r>
            <a:r>
              <a:rPr lang="ru-RU" sz="1400" dirty="0"/>
              <a:t> </a:t>
            </a:r>
            <a:r>
              <a:rPr lang="ru-RU" sz="1400" dirty="0" err="1"/>
              <a:t>диетасынан</a:t>
            </a:r>
            <a:r>
              <a:rPr lang="ru-RU" sz="1400" dirty="0"/>
              <a:t> </a:t>
            </a:r>
            <a:r>
              <a:rPr lang="ru-RU" sz="1400" dirty="0" err="1"/>
              <a:t>глюкозаны</a:t>
            </a:r>
            <a:r>
              <a:rPr lang="ru-RU" sz="1400" dirty="0"/>
              <a:t> </a:t>
            </a:r>
            <a:r>
              <a:rPr lang="ru-RU" sz="1400" dirty="0" err="1"/>
              <a:t>тиімді</a:t>
            </a:r>
            <a:r>
              <a:rPr lang="ru-RU" sz="1400" dirty="0"/>
              <a:t> </a:t>
            </a:r>
            <a:r>
              <a:rPr lang="ru-RU" sz="1400" dirty="0" err="1"/>
              <a:t>сіңіре</a:t>
            </a:r>
            <a:r>
              <a:rPr lang="ru-RU" sz="1400" dirty="0"/>
              <a:t> </a:t>
            </a:r>
            <a:r>
              <a:rPr lang="ru-RU" sz="1400" dirty="0" err="1"/>
              <a:t>алғанша</a:t>
            </a:r>
            <a:r>
              <a:rPr lang="ru-RU" sz="1400" dirty="0"/>
              <a:t>, </a:t>
            </a:r>
            <a:r>
              <a:rPr lang="ru-RU" sz="1400" dirty="0" err="1"/>
              <a:t>ол</a:t>
            </a:r>
            <a:r>
              <a:rPr lang="ru-RU" sz="1400" dirty="0"/>
              <a:t> </a:t>
            </a:r>
            <a:r>
              <a:rPr lang="ru-RU" sz="1400" dirty="0" err="1"/>
              <a:t>оның</a:t>
            </a:r>
            <a:r>
              <a:rPr lang="ru-RU" sz="1400" dirty="0"/>
              <a:t> </a:t>
            </a:r>
            <a:r>
              <a:rPr lang="ru-RU" sz="1400" dirty="0" err="1"/>
              <a:t>қанына</a:t>
            </a:r>
            <a:r>
              <a:rPr lang="ru-RU" sz="1400" dirty="0"/>
              <a:t> </a:t>
            </a:r>
            <a:r>
              <a:rPr lang="ru-RU" sz="1400" dirty="0" err="1"/>
              <a:t>түсіп</a:t>
            </a:r>
            <a:r>
              <a:rPr lang="ru-RU" sz="1400" dirty="0"/>
              <a:t>, </a:t>
            </a:r>
            <a:r>
              <a:rPr lang="ru-RU" sz="1400" dirty="0" err="1"/>
              <a:t>дененің</a:t>
            </a:r>
            <a:r>
              <a:rPr lang="ru-RU" sz="1400" dirty="0"/>
              <a:t> </a:t>
            </a:r>
            <a:r>
              <a:rPr lang="ru-RU" sz="1400" dirty="0" err="1"/>
              <a:t>жасушаларына</a:t>
            </a:r>
            <a:r>
              <a:rPr lang="ru-RU" sz="1400" dirty="0"/>
              <a:t>, </a:t>
            </a:r>
            <a:r>
              <a:rPr lang="ru-RU" sz="1400" dirty="0" err="1"/>
              <a:t>оның</a:t>
            </a:r>
            <a:r>
              <a:rPr lang="ru-RU" sz="1400" dirty="0"/>
              <a:t> </a:t>
            </a:r>
            <a:r>
              <a:rPr lang="ru-RU" sz="1400" dirty="0" err="1"/>
              <a:t>ішінде</a:t>
            </a:r>
            <a:r>
              <a:rPr lang="ru-RU" sz="1400" dirty="0"/>
              <a:t> </a:t>
            </a:r>
            <a:r>
              <a:rPr lang="ru-RU" sz="1400" dirty="0" err="1"/>
              <a:t>ұйқы</a:t>
            </a:r>
            <a:r>
              <a:rPr lang="ru-RU" sz="1400" dirty="0"/>
              <a:t> </a:t>
            </a:r>
            <a:r>
              <a:rPr lang="ru-RU" sz="1400" dirty="0" err="1"/>
              <a:t>безінің</a:t>
            </a:r>
            <a:r>
              <a:rPr lang="ru-RU" sz="1400" dirty="0"/>
              <a:t> бета-</a:t>
            </a:r>
            <a:r>
              <a:rPr lang="ru-RU" sz="1400" dirty="0" err="1"/>
              <a:t>жасушаларына</a:t>
            </a:r>
            <a:r>
              <a:rPr lang="ru-RU" sz="1400" dirty="0"/>
              <a:t> </a:t>
            </a:r>
            <a:r>
              <a:rPr lang="ru-RU" sz="1400" dirty="0" err="1"/>
              <a:t>дейін</a:t>
            </a:r>
            <a:r>
              <a:rPr lang="ru-RU" sz="1400" dirty="0"/>
              <a:t> </a:t>
            </a:r>
            <a:r>
              <a:rPr lang="ru-RU" sz="1400" dirty="0" err="1"/>
              <a:t>барады</a:t>
            </a:r>
            <a:r>
              <a:rPr lang="ru-RU" sz="1400" dirty="0"/>
              <a:t>. </a:t>
            </a:r>
            <a:r>
              <a:rPr lang="ru-RU" sz="1400" dirty="0" err="1"/>
              <a:t>Ұйқы</a:t>
            </a:r>
            <a:r>
              <a:rPr lang="ru-RU" sz="1400" dirty="0"/>
              <a:t> </a:t>
            </a:r>
            <a:r>
              <a:rPr lang="ru-RU" sz="1400" dirty="0" err="1"/>
              <a:t>безінің</a:t>
            </a:r>
            <a:r>
              <a:rPr lang="ru-RU" sz="1400" dirty="0"/>
              <a:t> бета-</a:t>
            </a:r>
            <a:r>
              <a:rPr lang="ru-RU" sz="1400" dirty="0" err="1"/>
              <a:t>жасушалары</a:t>
            </a:r>
            <a:r>
              <a:rPr lang="ru-RU" sz="1400" dirty="0"/>
              <a:t> </a:t>
            </a:r>
            <a:r>
              <a:rPr lang="ru-RU" sz="1400" dirty="0" err="1"/>
              <a:t>қандағы</a:t>
            </a:r>
            <a:r>
              <a:rPr lang="ru-RU" sz="1400" dirty="0"/>
              <a:t> </a:t>
            </a:r>
            <a:r>
              <a:rPr lang="ru-RU" sz="1400" dirty="0" err="1"/>
              <a:t>глюкозаны</a:t>
            </a:r>
            <a:r>
              <a:rPr lang="ru-RU" sz="1400" dirty="0"/>
              <a:t> </a:t>
            </a:r>
            <a:r>
              <a:rPr lang="ru-RU" sz="1400" dirty="0" err="1"/>
              <a:t>алған</a:t>
            </a:r>
            <a:r>
              <a:rPr lang="ru-RU" sz="1400" dirty="0"/>
              <a:t> </a:t>
            </a:r>
            <a:r>
              <a:rPr lang="ru-RU" sz="1400" dirty="0" err="1"/>
              <a:t>кезде</a:t>
            </a:r>
            <a:r>
              <a:rPr lang="ru-RU" sz="1400" dirty="0"/>
              <a:t> </a:t>
            </a:r>
            <a:r>
              <a:rPr lang="ru-RU" sz="1400" dirty="0" err="1"/>
              <a:t>инсулинді</a:t>
            </a:r>
            <a:r>
              <a:rPr lang="ru-RU" sz="1400" dirty="0"/>
              <a:t> </a:t>
            </a:r>
            <a:r>
              <a:rPr lang="ru-RU" sz="1400" dirty="0" err="1"/>
              <a:t>босату</a:t>
            </a:r>
            <a:r>
              <a:rPr lang="ru-RU" sz="1400" dirty="0"/>
              <a:t> </a:t>
            </a:r>
            <a:r>
              <a:rPr lang="ru-RU" sz="1400" dirty="0" err="1"/>
              <a:t>арқылы</a:t>
            </a:r>
            <a:r>
              <a:rPr lang="ru-RU" sz="1400" dirty="0"/>
              <a:t> </a:t>
            </a:r>
            <a:r>
              <a:rPr lang="ru-RU" sz="1400" dirty="0" err="1"/>
              <a:t>жауап</a:t>
            </a:r>
            <a:r>
              <a:rPr lang="ru-RU" sz="1400" dirty="0"/>
              <a:t> </a:t>
            </a:r>
            <a:r>
              <a:rPr lang="ru-RU" sz="1400" dirty="0" err="1"/>
              <a:t>береді</a:t>
            </a:r>
            <a:r>
              <a:rPr lang="ru-RU" sz="1400" dirty="0"/>
              <a:t>. Тис гормоны </a:t>
            </a:r>
            <a:r>
              <a:rPr lang="ru-RU" sz="1400" dirty="0" err="1"/>
              <a:t>қанда</a:t>
            </a:r>
            <a:r>
              <a:rPr lang="ru-RU" sz="1400" dirty="0"/>
              <a:t> </a:t>
            </a:r>
            <a:r>
              <a:rPr lang="ru-RU" sz="1400" dirty="0" err="1"/>
              <a:t>тарайды</a:t>
            </a:r>
            <a:r>
              <a:rPr lang="ru-RU" sz="1400" dirty="0"/>
              <a:t> </a:t>
            </a:r>
            <a:r>
              <a:rPr lang="ru-RU" sz="1400" dirty="0" err="1"/>
              <a:t>және</a:t>
            </a:r>
            <a:r>
              <a:rPr lang="ru-RU" sz="1400" dirty="0"/>
              <a:t> инсулин рецепторы бар </a:t>
            </a:r>
            <a:r>
              <a:rPr lang="ru-RU" sz="1400" dirty="0" err="1"/>
              <a:t>кез-келген</a:t>
            </a:r>
            <a:r>
              <a:rPr lang="ru-RU" sz="1400" dirty="0"/>
              <a:t> </a:t>
            </a:r>
            <a:r>
              <a:rPr lang="ru-RU" sz="1400" dirty="0" err="1"/>
              <a:t>жасушаға</a:t>
            </a:r>
            <a:r>
              <a:rPr lang="ru-RU" sz="1400" dirty="0"/>
              <a:t> </a:t>
            </a:r>
            <a:r>
              <a:rPr lang="ru-RU" sz="1400" dirty="0" err="1"/>
              <a:t>қандағы</a:t>
            </a:r>
            <a:r>
              <a:rPr lang="ru-RU" sz="1400" dirty="0"/>
              <a:t> </a:t>
            </a:r>
            <a:r>
              <a:rPr lang="ru-RU" sz="1400" dirty="0" err="1"/>
              <a:t>глюкозаны</a:t>
            </a:r>
            <a:r>
              <a:rPr lang="ru-RU" sz="1400" dirty="0"/>
              <a:t> </a:t>
            </a:r>
            <a:r>
              <a:rPr lang="ru-RU" sz="1400" dirty="0" err="1"/>
              <a:t>алу</a:t>
            </a:r>
            <a:r>
              <a:rPr lang="ru-RU" sz="1400" dirty="0"/>
              <a:t> </a:t>
            </a:r>
            <a:r>
              <a:rPr lang="ru-RU" sz="1400" dirty="0" err="1"/>
              <a:t>туралы</a:t>
            </a:r>
            <a:r>
              <a:rPr lang="ru-RU" sz="1400" dirty="0"/>
              <a:t> сигнал </a:t>
            </a:r>
            <a:r>
              <a:rPr lang="ru-RU" sz="1400" dirty="0" err="1"/>
              <a:t>береді</a:t>
            </a:r>
            <a:r>
              <a:rPr lang="ru-RU" sz="1400" dirty="0"/>
              <a:t>. Инсулин </a:t>
            </a:r>
            <a:r>
              <a:rPr lang="ru-RU" sz="1400" dirty="0" err="1"/>
              <a:t>кейбір</a:t>
            </a:r>
            <a:r>
              <a:rPr lang="ru-RU" sz="1400" dirty="0"/>
              <a:t> </a:t>
            </a:r>
            <a:r>
              <a:rPr lang="ru-RU" sz="1400" dirty="0" err="1"/>
              <a:t>жасушаларда</a:t>
            </a:r>
            <a:r>
              <a:rPr lang="ru-RU" sz="1400" dirty="0"/>
              <a:t> </a:t>
            </a:r>
            <a:r>
              <a:rPr lang="ru-RU" sz="1400" dirty="0" err="1"/>
              <a:t>глюкозаны</a:t>
            </a:r>
            <a:r>
              <a:rPr lang="ru-RU" sz="1400" dirty="0"/>
              <a:t> </a:t>
            </a:r>
            <a:r>
              <a:rPr lang="ru-RU" sz="1400" dirty="0" err="1"/>
              <a:t>сіңіру</a:t>
            </a:r>
            <a:r>
              <a:rPr lang="ru-RU" sz="1400" dirty="0"/>
              <a:t> </a:t>
            </a:r>
            <a:r>
              <a:rPr lang="ru-RU" sz="1400" dirty="0" err="1"/>
              <a:t>үшін</a:t>
            </a:r>
            <a:r>
              <a:rPr lang="ru-RU" sz="1400" dirty="0"/>
              <a:t> </a:t>
            </a:r>
            <a:r>
              <a:rPr lang="ru-RU" sz="1400" dirty="0" err="1"/>
              <a:t>қажет</a:t>
            </a:r>
            <a:r>
              <a:rPr lang="ru-RU" sz="1400" dirty="0"/>
              <a:t>; </a:t>
            </a:r>
            <a:r>
              <a:rPr lang="ru-RU" sz="1400" dirty="0" err="1"/>
              <a:t>бұлар</a:t>
            </a:r>
            <a:r>
              <a:rPr lang="ru-RU" sz="1400" dirty="0"/>
              <a:t> </a:t>
            </a:r>
            <a:r>
              <a:rPr lang="ru-RU" sz="1400" dirty="0" err="1"/>
              <a:t>инсулинге</a:t>
            </a:r>
            <a:r>
              <a:rPr lang="ru-RU" sz="1400" dirty="0"/>
              <a:t> </a:t>
            </a:r>
            <a:r>
              <a:rPr lang="ru-RU" sz="1400" dirty="0" err="1"/>
              <a:t>тәуелді</a:t>
            </a:r>
            <a:r>
              <a:rPr lang="ru-RU" sz="1400" dirty="0"/>
              <a:t> </a:t>
            </a:r>
            <a:r>
              <a:rPr lang="ru-RU" sz="1400" dirty="0" err="1"/>
              <a:t>жасушалар</a:t>
            </a:r>
            <a:r>
              <a:rPr lang="ru-RU" sz="1400" dirty="0"/>
              <a:t> </a:t>
            </a:r>
            <a:r>
              <a:rPr lang="ru-RU" sz="1400" dirty="0" err="1"/>
              <a:t>деп</a:t>
            </a:r>
            <a:r>
              <a:rPr lang="ru-RU" sz="1400" dirty="0"/>
              <a:t> </a:t>
            </a:r>
            <a:r>
              <a:rPr lang="ru-RU" sz="1400" dirty="0" err="1"/>
              <a:t>аталады</a:t>
            </a:r>
            <a:r>
              <a:rPr lang="ru-RU" sz="1400" dirty="0"/>
              <a:t>, </a:t>
            </a:r>
            <a:r>
              <a:rPr lang="ru-RU" sz="1400" dirty="0" err="1"/>
              <a:t>оларға</a:t>
            </a:r>
            <a:r>
              <a:rPr lang="ru-RU" sz="1400" dirty="0"/>
              <a:t> </a:t>
            </a:r>
            <a:r>
              <a:rPr lang="ru-RU" sz="1400" dirty="0" err="1"/>
              <a:t>қаңқа</a:t>
            </a:r>
            <a:r>
              <a:rPr lang="ru-RU" sz="1400" dirty="0"/>
              <a:t> </a:t>
            </a:r>
            <a:r>
              <a:rPr lang="ru-RU" sz="1400" dirty="0" err="1"/>
              <a:t>бұлшық</a:t>
            </a:r>
            <a:r>
              <a:rPr lang="ru-RU" sz="1400" dirty="0"/>
              <a:t> </a:t>
            </a:r>
            <a:r>
              <a:rPr lang="ru-RU" sz="1400" dirty="0" err="1"/>
              <a:t>ет</a:t>
            </a:r>
            <a:r>
              <a:rPr lang="ru-RU" sz="1400" dirty="0"/>
              <a:t> </a:t>
            </a:r>
            <a:r>
              <a:rPr lang="ru-RU" sz="1400" dirty="0" err="1"/>
              <a:t>жасушалары</a:t>
            </a:r>
            <a:r>
              <a:rPr lang="ru-RU" sz="1400" dirty="0"/>
              <a:t> мен </a:t>
            </a:r>
            <a:r>
              <a:rPr lang="ru-RU" sz="1400" dirty="0" err="1"/>
              <a:t>адипоциттер</a:t>
            </a:r>
            <a:r>
              <a:rPr lang="ru-RU" sz="1400" dirty="0"/>
              <a:t> </a:t>
            </a:r>
            <a:r>
              <a:rPr lang="ru-RU" sz="1400" dirty="0" err="1"/>
              <a:t>немесе</a:t>
            </a:r>
            <a:r>
              <a:rPr lang="ru-RU" sz="1400" dirty="0"/>
              <a:t> май </a:t>
            </a:r>
            <a:r>
              <a:rPr lang="ru-RU" sz="1400" dirty="0" err="1"/>
              <a:t>жасушалары</a:t>
            </a:r>
            <a:r>
              <a:rPr lang="ru-RU" sz="1400" dirty="0"/>
              <a:t> </a:t>
            </a:r>
            <a:r>
              <a:rPr lang="ru-RU" sz="1400" dirty="0" err="1"/>
              <a:t>жатады</a:t>
            </a:r>
            <a:r>
              <a:rPr lang="ru-RU" sz="1400" dirty="0"/>
              <a:t>. </a:t>
            </a:r>
            <a:r>
              <a:rPr lang="ru-RU" sz="1400" dirty="0" err="1"/>
              <a:t>Инсулинге</a:t>
            </a:r>
            <a:r>
              <a:rPr lang="ru-RU" sz="1400" dirty="0"/>
              <a:t> </a:t>
            </a:r>
            <a:r>
              <a:rPr lang="ru-RU" sz="1400" dirty="0" err="1"/>
              <a:t>тәуелсіз</a:t>
            </a:r>
            <a:r>
              <a:rPr lang="ru-RU" sz="1400" dirty="0"/>
              <a:t> </a:t>
            </a:r>
            <a:r>
              <a:rPr lang="ru-RU" sz="1400" dirty="0" err="1"/>
              <a:t>тіндер</a:t>
            </a:r>
            <a:r>
              <a:rPr lang="ru-RU" sz="1400" dirty="0"/>
              <a:t> </a:t>
            </a:r>
            <a:r>
              <a:rPr lang="ru-RU" sz="1400" dirty="0" err="1"/>
              <a:t>глюкозаны</a:t>
            </a:r>
            <a:r>
              <a:rPr lang="ru-RU" sz="1400" dirty="0"/>
              <a:t> </a:t>
            </a:r>
            <a:r>
              <a:rPr lang="ru-RU" sz="1400" dirty="0" err="1"/>
              <a:t>инсулинсіз</a:t>
            </a:r>
            <a:r>
              <a:rPr lang="ru-RU" sz="1400" dirty="0"/>
              <a:t> </a:t>
            </a:r>
            <a:r>
              <a:rPr lang="ru-RU" sz="1400" dirty="0" err="1"/>
              <a:t>сіңіре</a:t>
            </a:r>
            <a:r>
              <a:rPr lang="ru-RU" sz="1400" dirty="0"/>
              <a:t> </a:t>
            </a:r>
            <a:r>
              <a:rPr lang="ru-RU" sz="1400" dirty="0" err="1"/>
              <a:t>алады</a:t>
            </a:r>
            <a:r>
              <a:rPr lang="ru-RU" sz="1400" dirty="0"/>
              <a:t>; </a:t>
            </a:r>
            <a:r>
              <a:rPr lang="ru-RU" sz="1400" dirty="0" err="1"/>
              <a:t>Бұған</a:t>
            </a:r>
            <a:r>
              <a:rPr lang="ru-RU" sz="1400" dirty="0"/>
              <a:t> </a:t>
            </a:r>
            <a:r>
              <a:rPr lang="ru-RU" sz="1400" dirty="0" err="1"/>
              <a:t>бұлшық</a:t>
            </a:r>
            <a:r>
              <a:rPr lang="ru-RU" sz="1400" dirty="0"/>
              <a:t> </a:t>
            </a:r>
            <a:r>
              <a:rPr lang="ru-RU" sz="1400" dirty="0" err="1"/>
              <a:t>ет</a:t>
            </a:r>
            <a:r>
              <a:rPr lang="ru-RU" sz="1400" dirty="0"/>
              <a:t> </a:t>
            </a:r>
            <a:r>
              <a:rPr lang="ru-RU" sz="1400" dirty="0" err="1"/>
              <a:t>жасушаларын</a:t>
            </a:r>
            <a:r>
              <a:rPr lang="ru-RU" sz="1400" dirty="0"/>
              <a:t>, </a:t>
            </a:r>
            <a:r>
              <a:rPr lang="ru-RU" sz="1400" dirty="0" err="1"/>
              <a:t>нейрондар</a:t>
            </a:r>
            <a:r>
              <a:rPr lang="ru-RU" sz="1400" dirty="0"/>
              <a:t> мен </a:t>
            </a:r>
            <a:r>
              <a:rPr lang="ru-RU" sz="1400" dirty="0" err="1"/>
              <a:t>глиальді</a:t>
            </a:r>
            <a:r>
              <a:rPr lang="ru-RU" sz="1400" dirty="0"/>
              <a:t> </a:t>
            </a:r>
            <a:r>
              <a:rPr lang="ru-RU" sz="1400" dirty="0" err="1"/>
              <a:t>жасушаларды</a:t>
            </a:r>
            <a:r>
              <a:rPr lang="ru-RU" sz="1400" dirty="0"/>
              <a:t>, </a:t>
            </a:r>
            <a:r>
              <a:rPr lang="ru-RU" sz="1400" dirty="0" err="1"/>
              <a:t>гепатоциттерді</a:t>
            </a:r>
            <a:r>
              <a:rPr lang="ru-RU" sz="1400" dirty="0"/>
              <a:t> </a:t>
            </a:r>
            <a:r>
              <a:rPr lang="ru-RU" sz="1400" dirty="0" err="1"/>
              <a:t>немесе</a:t>
            </a:r>
            <a:r>
              <a:rPr lang="ru-RU" sz="1400" dirty="0"/>
              <a:t> </a:t>
            </a:r>
            <a:r>
              <a:rPr lang="ru-RU" sz="1400" dirty="0" err="1"/>
              <a:t>бауыр</a:t>
            </a:r>
            <a:r>
              <a:rPr lang="ru-RU" sz="1400" dirty="0"/>
              <a:t> </a:t>
            </a:r>
            <a:r>
              <a:rPr lang="ru-RU" sz="1400" dirty="0" err="1"/>
              <a:t>жасушаларын</a:t>
            </a:r>
            <a:r>
              <a:rPr lang="ru-RU" sz="1400" dirty="0"/>
              <a:t> </a:t>
            </a:r>
            <a:r>
              <a:rPr lang="ru-RU" sz="1400" dirty="0" err="1"/>
              <a:t>жаттығулар</a:t>
            </a:r>
            <a:r>
              <a:rPr lang="ru-RU" sz="1400" dirty="0"/>
              <a:t> </a:t>
            </a:r>
            <a:r>
              <a:rPr lang="ru-RU" sz="1400" dirty="0" err="1"/>
              <a:t>жасау</a:t>
            </a:r>
            <a:r>
              <a:rPr lang="ru-RU" sz="1400" dirty="0"/>
              <a:t> </a:t>
            </a:r>
            <a:r>
              <a:rPr lang="ru-RU" sz="1400" dirty="0" err="1"/>
              <a:t>жатады</a:t>
            </a:r>
            <a:r>
              <a:rPr lang="ru-RU" sz="1400" dirty="0"/>
              <a:t>. </a:t>
            </a:r>
            <a:r>
              <a:rPr lang="ru-RU" sz="1400" dirty="0" err="1"/>
              <a:t>Біз</a:t>
            </a:r>
            <a:r>
              <a:rPr lang="ru-RU" sz="1400" dirty="0"/>
              <a:t> </a:t>
            </a:r>
            <a:r>
              <a:rPr lang="ru-RU" sz="1400" dirty="0" err="1"/>
              <a:t>бұл</a:t>
            </a:r>
            <a:r>
              <a:rPr lang="ru-RU" sz="1400" dirty="0"/>
              <a:t> </a:t>
            </a:r>
            <a:r>
              <a:rPr lang="ru-RU" sz="1400" dirty="0" err="1"/>
              <a:t>процестің</a:t>
            </a:r>
            <a:r>
              <a:rPr lang="ru-RU" sz="1400" dirty="0"/>
              <a:t> </a:t>
            </a:r>
            <a:r>
              <a:rPr lang="ru-RU" sz="1400" dirty="0" err="1"/>
              <a:t>қалай</a:t>
            </a:r>
            <a:r>
              <a:rPr lang="ru-RU" sz="1400" dirty="0"/>
              <a:t> </a:t>
            </a:r>
            <a:r>
              <a:rPr lang="ru-RU" sz="1400" dirty="0" err="1"/>
              <a:t>жүретінін</a:t>
            </a:r>
            <a:r>
              <a:rPr lang="ru-RU" sz="1400" dirty="0"/>
              <a:t> </a:t>
            </a:r>
            <a:r>
              <a:rPr lang="ru-RU" sz="1400" dirty="0" err="1"/>
              <a:t>түсіну</a:t>
            </a:r>
            <a:r>
              <a:rPr lang="ru-RU" sz="1400" dirty="0"/>
              <a:t> </a:t>
            </a:r>
            <a:r>
              <a:rPr lang="ru-RU" sz="1400" dirty="0" err="1"/>
              <a:t>үшін</a:t>
            </a:r>
            <a:r>
              <a:rPr lang="ru-RU" sz="1400" dirty="0"/>
              <a:t> </a:t>
            </a:r>
            <a:r>
              <a:rPr lang="ru-RU" sz="1400" dirty="0" err="1"/>
              <a:t>қаңқа</a:t>
            </a:r>
            <a:r>
              <a:rPr lang="ru-RU" sz="1400" dirty="0"/>
              <a:t> </a:t>
            </a:r>
            <a:r>
              <a:rPr lang="ru-RU" sz="1400" dirty="0" err="1"/>
              <a:t>бұлшықет</a:t>
            </a:r>
            <a:r>
              <a:rPr lang="ru-RU" sz="1400" dirty="0"/>
              <a:t> </a:t>
            </a:r>
            <a:r>
              <a:rPr lang="ru-RU" sz="1400" dirty="0" err="1"/>
              <a:t>жасушасын</a:t>
            </a:r>
            <a:r>
              <a:rPr lang="ru-RU" sz="1400" dirty="0"/>
              <a:t> </a:t>
            </a:r>
            <a:r>
              <a:rPr lang="ru-RU" sz="1400" dirty="0" err="1"/>
              <a:t>үлгі</a:t>
            </a:r>
            <a:r>
              <a:rPr lang="ru-RU" sz="1400" dirty="0"/>
              <a:t> </a:t>
            </a:r>
            <a:r>
              <a:rPr lang="ru-RU" sz="1400" dirty="0" err="1"/>
              <a:t>ретінде</a:t>
            </a:r>
            <a:r>
              <a:rPr lang="ru-RU" sz="1400" dirty="0"/>
              <a:t> </a:t>
            </a:r>
            <a:r>
              <a:rPr lang="ru-RU" sz="1400" dirty="0" err="1"/>
              <a:t>қолданамыз</a:t>
            </a:r>
            <a:r>
              <a:rPr lang="ru-RU" sz="1400" dirty="0"/>
              <a:t>.</a:t>
            </a:r>
          </a:p>
          <a:p>
            <a:pPr marL="0" lvl="0" indent="0" algn="just">
              <a:lnSpc>
                <a:spcPct val="100000"/>
              </a:lnSpc>
              <a:buClr>
                <a:srgbClr val="000000"/>
              </a:buClr>
              <a:buSzPts val="1512"/>
              <a:buNone/>
            </a:pPr>
            <a:r>
              <a:rPr lang="ru-RU" sz="1400" dirty="0" err="1"/>
              <a:t>Қаңқа</a:t>
            </a:r>
            <a:r>
              <a:rPr lang="ru-RU" sz="1400" dirty="0"/>
              <a:t> </a:t>
            </a:r>
            <a:r>
              <a:rPr lang="ru-RU" sz="1400" dirty="0" err="1"/>
              <a:t>бұлшықет</a:t>
            </a:r>
            <a:r>
              <a:rPr lang="ru-RU" sz="1400" dirty="0"/>
              <a:t> </a:t>
            </a:r>
            <a:r>
              <a:rPr lang="ru-RU" sz="1400" dirty="0" err="1"/>
              <a:t>жасушаларында</a:t>
            </a:r>
            <a:r>
              <a:rPr lang="ru-RU" sz="1400" dirty="0"/>
              <a:t> инсулин </a:t>
            </a:r>
            <a:r>
              <a:rPr lang="ru-RU" sz="1400" dirty="0" err="1"/>
              <a:t>рецепторлары</a:t>
            </a:r>
            <a:r>
              <a:rPr lang="ru-RU" sz="1400" dirty="0"/>
              <a:t> сарколемма мен т-</a:t>
            </a:r>
            <a:r>
              <a:rPr lang="ru-RU" sz="1400" dirty="0" err="1"/>
              <a:t>түтікшелерде</a:t>
            </a:r>
            <a:r>
              <a:rPr lang="ru-RU" sz="1400" dirty="0"/>
              <a:t> </a:t>
            </a:r>
            <a:r>
              <a:rPr lang="ru-RU" sz="1400" dirty="0" err="1"/>
              <a:t>орналасады</a:t>
            </a:r>
            <a:r>
              <a:rPr lang="ru-RU" sz="1400" dirty="0"/>
              <a:t>. Инсулин </a:t>
            </a:r>
            <a:r>
              <a:rPr lang="ru-RU" sz="1400" dirty="0" err="1"/>
              <a:t>өз</a:t>
            </a:r>
            <a:r>
              <a:rPr lang="ru-RU" sz="1400" dirty="0"/>
              <a:t> </a:t>
            </a:r>
            <a:r>
              <a:rPr lang="ru-RU" sz="1400" dirty="0" err="1"/>
              <a:t>рецепторымен</a:t>
            </a:r>
            <a:r>
              <a:rPr lang="ru-RU" sz="1400" dirty="0"/>
              <a:t> </a:t>
            </a:r>
            <a:r>
              <a:rPr lang="ru-RU" sz="1400" dirty="0" err="1"/>
              <a:t>байланысқаннан</a:t>
            </a:r>
            <a:r>
              <a:rPr lang="ru-RU" sz="1400" dirty="0"/>
              <a:t> </a:t>
            </a:r>
            <a:r>
              <a:rPr lang="ru-RU" sz="1400" dirty="0" err="1"/>
              <a:t>кейін</a:t>
            </a:r>
            <a:r>
              <a:rPr lang="ru-RU" sz="1400" dirty="0"/>
              <a:t>, </a:t>
            </a:r>
            <a:r>
              <a:rPr lang="ru-RU" sz="1400" dirty="0" err="1"/>
              <a:t>екінші</a:t>
            </a:r>
            <a:r>
              <a:rPr lang="ru-RU" sz="1400" dirty="0"/>
              <a:t> хабар </a:t>
            </a:r>
            <a:r>
              <a:rPr lang="ru-RU" sz="1400" dirty="0" err="1"/>
              <a:t>алмасу</a:t>
            </a:r>
            <a:r>
              <a:rPr lang="ru-RU" sz="1400" dirty="0"/>
              <a:t> </a:t>
            </a:r>
            <a:r>
              <a:rPr lang="ru-RU" sz="1400" dirty="0" err="1"/>
              <a:t>жолы</a:t>
            </a:r>
            <a:r>
              <a:rPr lang="ru-RU" sz="1400" dirty="0"/>
              <a:t> </a:t>
            </a:r>
            <a:r>
              <a:rPr lang="ru-RU" sz="1400" dirty="0" err="1"/>
              <a:t>іске</a:t>
            </a:r>
            <a:r>
              <a:rPr lang="ru-RU" sz="1400" dirty="0"/>
              <a:t> </a:t>
            </a:r>
            <a:r>
              <a:rPr lang="ru-RU" sz="1400" dirty="0" err="1"/>
              <a:t>қосылады</a:t>
            </a:r>
            <a:r>
              <a:rPr lang="ru-RU" sz="1400" dirty="0"/>
              <a:t>, </a:t>
            </a:r>
            <a:r>
              <a:rPr lang="ru-RU" sz="1400" dirty="0" err="1"/>
              <a:t>ол</a:t>
            </a:r>
            <a:r>
              <a:rPr lang="ru-RU" sz="1400" dirty="0"/>
              <a:t> </a:t>
            </a:r>
            <a:r>
              <a:rPr lang="ru-RU" sz="1400" dirty="0" err="1"/>
              <a:t>жасуша</a:t>
            </a:r>
            <a:r>
              <a:rPr lang="ru-RU" sz="1400" dirty="0"/>
              <a:t> </a:t>
            </a:r>
            <a:r>
              <a:rPr lang="ru-RU" sz="1400" dirty="0" err="1"/>
              <a:t>ішілік</a:t>
            </a:r>
            <a:r>
              <a:rPr lang="ru-RU" sz="1400" dirty="0"/>
              <a:t> </a:t>
            </a:r>
            <a:r>
              <a:rPr lang="ru-RU" sz="1400" dirty="0" err="1"/>
              <a:t>сигнализацияны</a:t>
            </a:r>
            <a:r>
              <a:rPr lang="ru-RU" sz="1400" dirty="0"/>
              <a:t> </a:t>
            </a:r>
            <a:r>
              <a:rPr lang="ru-RU" sz="1400" dirty="0" err="1"/>
              <a:t>қосады</a:t>
            </a:r>
            <a:r>
              <a:rPr lang="ru-RU" sz="1400" dirty="0"/>
              <a:t>, </a:t>
            </a:r>
            <a:r>
              <a:rPr lang="ru-RU" sz="1400" dirty="0" err="1"/>
              <a:t>нәтижесінде</a:t>
            </a:r>
            <a:r>
              <a:rPr lang="ru-RU" sz="1400" dirty="0"/>
              <a:t> </a:t>
            </a:r>
            <a:r>
              <a:rPr lang="en-US" sz="1400" dirty="0"/>
              <a:t>GLUT4 </a:t>
            </a:r>
            <a:r>
              <a:rPr lang="ru-RU" sz="1400" dirty="0" err="1"/>
              <a:t>сарколеммаға</a:t>
            </a:r>
            <a:r>
              <a:rPr lang="ru-RU" sz="1400" dirty="0"/>
              <a:t> </a:t>
            </a:r>
            <a:r>
              <a:rPr lang="ru-RU" sz="1400" dirty="0" err="1"/>
              <a:t>немесе</a:t>
            </a:r>
            <a:r>
              <a:rPr lang="ru-RU" sz="1400" dirty="0"/>
              <a:t> т-</a:t>
            </a:r>
            <a:r>
              <a:rPr lang="ru-RU" sz="1400" dirty="0" err="1"/>
              <a:t>түтікшелерге</a:t>
            </a:r>
            <a:r>
              <a:rPr lang="ru-RU" sz="1400" dirty="0"/>
              <a:t> </a:t>
            </a:r>
            <a:r>
              <a:rPr lang="ru-RU" sz="1400" dirty="0" err="1"/>
              <a:t>ауысады</a:t>
            </a:r>
            <a:r>
              <a:rPr lang="ru-RU" sz="1400" dirty="0"/>
              <a:t>. </a:t>
            </a:r>
            <a:r>
              <a:rPr lang="en-US" sz="1400" dirty="0"/>
              <a:t>GLUT4 - </a:t>
            </a:r>
            <a:r>
              <a:rPr lang="ru-RU" sz="1400" dirty="0" err="1"/>
              <a:t>бұл</a:t>
            </a:r>
            <a:r>
              <a:rPr lang="ru-RU" sz="1400" dirty="0"/>
              <a:t> </a:t>
            </a:r>
            <a:r>
              <a:rPr lang="ru-RU" sz="1400" dirty="0" err="1"/>
              <a:t>жинақталатын</a:t>
            </a:r>
            <a:r>
              <a:rPr lang="ru-RU" sz="1400" dirty="0"/>
              <a:t> </a:t>
            </a:r>
            <a:r>
              <a:rPr lang="ru-RU" sz="1400" dirty="0" err="1"/>
              <a:t>көпіршіктер</a:t>
            </a:r>
            <a:r>
              <a:rPr lang="ru-RU" sz="1400" dirty="0"/>
              <a:t> </a:t>
            </a:r>
            <a:r>
              <a:rPr lang="ru-RU" sz="1400" dirty="0" err="1"/>
              <a:t>арқылы</a:t>
            </a:r>
            <a:r>
              <a:rPr lang="ru-RU" sz="1400" dirty="0"/>
              <a:t> </a:t>
            </a:r>
            <a:r>
              <a:rPr lang="ru-RU" sz="1400" dirty="0" err="1"/>
              <a:t>жасуша</a:t>
            </a:r>
            <a:r>
              <a:rPr lang="ru-RU" sz="1400" dirty="0"/>
              <a:t> </a:t>
            </a:r>
            <a:r>
              <a:rPr lang="ru-RU" sz="1400" dirty="0" err="1"/>
              <a:t>ішінде</a:t>
            </a:r>
            <a:r>
              <a:rPr lang="ru-RU" sz="1400" dirty="0"/>
              <a:t> </a:t>
            </a:r>
            <a:r>
              <a:rPr lang="ru-RU" sz="1400" dirty="0" err="1"/>
              <a:t>сақталатын</a:t>
            </a:r>
            <a:r>
              <a:rPr lang="ru-RU" sz="1400" dirty="0"/>
              <a:t> </a:t>
            </a:r>
            <a:r>
              <a:rPr lang="ru-RU" sz="1400" dirty="0" err="1"/>
              <a:t>және</a:t>
            </a:r>
            <a:r>
              <a:rPr lang="ru-RU" sz="1400" dirty="0"/>
              <a:t> </a:t>
            </a:r>
            <a:r>
              <a:rPr lang="ru-RU" sz="1400" dirty="0" err="1"/>
              <a:t>қозғалатын</a:t>
            </a:r>
            <a:r>
              <a:rPr lang="ru-RU" sz="1400" dirty="0"/>
              <a:t> </a:t>
            </a:r>
            <a:r>
              <a:rPr lang="ru-RU" sz="1400" dirty="0" err="1"/>
              <a:t>көлік</a:t>
            </a:r>
            <a:r>
              <a:rPr lang="ru-RU" sz="1400" dirty="0"/>
              <a:t> </a:t>
            </a:r>
            <a:r>
              <a:rPr lang="ru-RU" sz="1400" dirty="0" err="1"/>
              <a:t>ақуызы</a:t>
            </a:r>
            <a:r>
              <a:rPr lang="ru-RU" sz="1400" dirty="0"/>
              <a:t>. Те </a:t>
            </a:r>
            <a:r>
              <a:rPr lang="ru-RU" sz="1400" dirty="0" err="1"/>
              <a:t>сақтау</a:t>
            </a:r>
            <a:r>
              <a:rPr lang="ru-RU" sz="1400" dirty="0"/>
              <a:t> </a:t>
            </a:r>
            <a:r>
              <a:rPr lang="ru-RU" sz="1400" dirty="0" err="1"/>
              <a:t>көпіршігі</a:t>
            </a:r>
            <a:r>
              <a:rPr lang="ru-RU" sz="1400" dirty="0"/>
              <a:t> </a:t>
            </a:r>
            <a:r>
              <a:rPr lang="ru-RU" sz="1400" dirty="0" err="1"/>
              <a:t>сарколеммаға</a:t>
            </a:r>
            <a:r>
              <a:rPr lang="ru-RU" sz="1400" dirty="0"/>
              <a:t> </a:t>
            </a:r>
            <a:r>
              <a:rPr lang="ru-RU" sz="1400" dirty="0" err="1"/>
              <a:t>немесе</a:t>
            </a:r>
            <a:r>
              <a:rPr lang="ru-RU" sz="1400" dirty="0"/>
              <a:t> т-</a:t>
            </a:r>
            <a:r>
              <a:rPr lang="ru-RU" sz="1400" dirty="0" err="1"/>
              <a:t>түтікке</a:t>
            </a:r>
            <a:r>
              <a:rPr lang="ru-RU" sz="1400" dirty="0"/>
              <a:t> </a:t>
            </a:r>
            <a:r>
              <a:rPr lang="ru-RU" sz="1400" dirty="0" err="1"/>
              <a:t>қосылып</a:t>
            </a:r>
            <a:r>
              <a:rPr lang="ru-RU" sz="1400" dirty="0"/>
              <a:t>, </a:t>
            </a:r>
            <a:r>
              <a:rPr lang="en-US" sz="1400" dirty="0"/>
              <a:t>GLUT4 </a:t>
            </a:r>
            <a:r>
              <a:rPr lang="ru-RU" sz="1400" dirty="0" err="1"/>
              <a:t>тасымалдағыштарын</a:t>
            </a:r>
            <a:r>
              <a:rPr lang="ru-RU" sz="1400" dirty="0"/>
              <a:t> </a:t>
            </a:r>
            <a:r>
              <a:rPr lang="ru-RU" sz="1400" dirty="0" err="1"/>
              <a:t>қамтамасыз</a:t>
            </a:r>
            <a:r>
              <a:rPr lang="ru-RU" sz="1400" dirty="0"/>
              <a:t> </a:t>
            </a:r>
            <a:r>
              <a:rPr lang="ru-RU" sz="1400" dirty="0" err="1"/>
              <a:t>етеді</a:t>
            </a:r>
            <a:r>
              <a:rPr lang="ru-RU" sz="1400" dirty="0"/>
              <a:t> </a:t>
            </a:r>
            <a:r>
              <a:rPr lang="ru-RU" sz="1400" dirty="0" err="1"/>
              <a:t>және</a:t>
            </a:r>
            <a:r>
              <a:rPr lang="ru-RU" sz="1400" dirty="0"/>
              <a:t> </a:t>
            </a:r>
            <a:r>
              <a:rPr lang="ru-RU" sz="1400" dirty="0" err="1"/>
              <a:t>глюкозаның</a:t>
            </a:r>
            <a:r>
              <a:rPr lang="ru-RU" sz="1400" dirty="0"/>
              <a:t> </a:t>
            </a:r>
            <a:r>
              <a:rPr lang="ru-RU" sz="1400" dirty="0" err="1"/>
              <a:t>қаңқа</a:t>
            </a:r>
            <a:r>
              <a:rPr lang="ru-RU" sz="1400" dirty="0"/>
              <a:t> </a:t>
            </a:r>
            <a:r>
              <a:rPr lang="ru-RU" sz="1400" dirty="0" err="1"/>
              <a:t>бұлшықет</a:t>
            </a:r>
            <a:r>
              <a:rPr lang="ru-RU" sz="1400" dirty="0"/>
              <a:t> </a:t>
            </a:r>
            <a:r>
              <a:rPr lang="ru-RU" sz="1400" dirty="0" err="1"/>
              <a:t>жасушасына</a:t>
            </a:r>
            <a:r>
              <a:rPr lang="ru-RU" sz="1400" dirty="0"/>
              <a:t> </a:t>
            </a:r>
            <a:r>
              <a:rPr lang="ru-RU" sz="1400" dirty="0" err="1"/>
              <a:t>енуіне</a:t>
            </a:r>
            <a:r>
              <a:rPr lang="ru-RU" sz="1400" dirty="0"/>
              <a:t> </a:t>
            </a:r>
            <a:r>
              <a:rPr lang="ru-RU" sz="1400" dirty="0" err="1"/>
              <a:t>мүмкіндік</a:t>
            </a:r>
            <a:r>
              <a:rPr lang="ru-RU" sz="1400" dirty="0"/>
              <a:t> </a:t>
            </a:r>
            <a:r>
              <a:rPr lang="ru-RU" sz="1400" dirty="0" err="1"/>
              <a:t>береді</a:t>
            </a:r>
            <a:r>
              <a:rPr lang="ru-RU" sz="1400" dirty="0"/>
              <a:t>. Сарколемма </a:t>
            </a:r>
            <a:r>
              <a:rPr lang="ru-RU" sz="1400" dirty="0" err="1"/>
              <a:t>немесе</a:t>
            </a:r>
            <a:r>
              <a:rPr lang="ru-RU" sz="1400" dirty="0"/>
              <a:t> т-</a:t>
            </a:r>
            <a:r>
              <a:rPr lang="ru-RU" sz="1400" dirty="0" err="1"/>
              <a:t>түтікше</a:t>
            </a:r>
            <a:r>
              <a:rPr lang="ru-RU" sz="1400" dirty="0"/>
              <a:t> </a:t>
            </a:r>
            <a:r>
              <a:rPr lang="ru-RU" sz="1400" dirty="0" err="1"/>
              <a:t>ішіндегі</a:t>
            </a:r>
            <a:r>
              <a:rPr lang="ru-RU" sz="1400" dirty="0"/>
              <a:t> </a:t>
            </a:r>
            <a:r>
              <a:rPr lang="en-US" sz="1400" dirty="0"/>
              <a:t>GLUT4 </a:t>
            </a:r>
            <a:r>
              <a:rPr lang="ru-RU" sz="1400" dirty="0" err="1"/>
              <a:t>экспрессиясы</a:t>
            </a:r>
            <a:r>
              <a:rPr lang="ru-RU" sz="1400" dirty="0"/>
              <a:t> </a:t>
            </a:r>
            <a:r>
              <a:rPr lang="ru-RU" sz="1400" dirty="0" err="1"/>
              <a:t>инсулинмен</a:t>
            </a:r>
            <a:r>
              <a:rPr lang="ru-RU" sz="1400" dirty="0"/>
              <a:t> де, </a:t>
            </a:r>
            <a:r>
              <a:rPr lang="ru-RU" sz="1400" dirty="0" err="1"/>
              <a:t>бұлшықеттің</a:t>
            </a:r>
            <a:r>
              <a:rPr lang="ru-RU" sz="1400" dirty="0"/>
              <a:t> </a:t>
            </a:r>
            <a:r>
              <a:rPr lang="ru-RU" sz="1400" dirty="0" err="1"/>
              <a:t>жиырылуымен</a:t>
            </a:r>
            <a:r>
              <a:rPr lang="ru-RU" sz="1400" dirty="0"/>
              <a:t> де </a:t>
            </a:r>
            <a:r>
              <a:rPr lang="ru-RU" sz="1400" dirty="0" err="1"/>
              <a:t>жүреді</a:t>
            </a:r>
            <a:r>
              <a:rPr lang="ru-RU" sz="1400" dirty="0"/>
              <a:t>. </a:t>
            </a:r>
            <a:r>
              <a:rPr lang="ru-RU" sz="1400" dirty="0" err="1"/>
              <a:t>Түс</a:t>
            </a:r>
            <a:r>
              <a:rPr lang="ru-RU" sz="1400" dirty="0"/>
              <a:t>, </a:t>
            </a:r>
            <a:r>
              <a:rPr lang="ru-RU" sz="1400" dirty="0" err="1"/>
              <a:t>қаңқа</a:t>
            </a:r>
            <a:r>
              <a:rPr lang="ru-RU" sz="1400" dirty="0"/>
              <a:t> </a:t>
            </a:r>
            <a:r>
              <a:rPr lang="ru-RU" sz="1400" dirty="0" err="1"/>
              <a:t>бұлшық</a:t>
            </a:r>
            <a:r>
              <a:rPr lang="ru-RU" sz="1400" dirty="0"/>
              <a:t> </a:t>
            </a:r>
            <a:r>
              <a:rPr lang="ru-RU" sz="1400" dirty="0" err="1"/>
              <a:t>ет</a:t>
            </a:r>
            <a:r>
              <a:rPr lang="ru-RU" sz="1400" dirty="0"/>
              <a:t> </a:t>
            </a:r>
            <a:r>
              <a:rPr lang="ru-RU" sz="1400" dirty="0" err="1"/>
              <a:t>жасушалары</a:t>
            </a:r>
            <a:r>
              <a:rPr lang="ru-RU" sz="1400" dirty="0"/>
              <a:t> </a:t>
            </a:r>
            <a:r>
              <a:rPr lang="ru-RU" sz="1400" dirty="0" err="1"/>
              <a:t>инсулинге</a:t>
            </a:r>
            <a:r>
              <a:rPr lang="ru-RU" sz="1400" dirty="0"/>
              <a:t> </a:t>
            </a:r>
            <a:r>
              <a:rPr lang="ru-RU" sz="1400" dirty="0" err="1"/>
              <a:t>тәуелді</a:t>
            </a:r>
            <a:r>
              <a:rPr lang="ru-RU" sz="1400" dirty="0"/>
              <a:t> </a:t>
            </a:r>
            <a:r>
              <a:rPr lang="ru-RU" sz="1400" dirty="0" err="1"/>
              <a:t>және</a:t>
            </a:r>
            <a:r>
              <a:rPr lang="ru-RU" sz="1400" dirty="0"/>
              <a:t> </a:t>
            </a:r>
            <a:r>
              <a:rPr lang="ru-RU" sz="1400" dirty="0" err="1"/>
              <a:t>инсулинге</a:t>
            </a:r>
            <a:r>
              <a:rPr lang="ru-RU" sz="1400" dirty="0"/>
              <a:t> </a:t>
            </a:r>
            <a:r>
              <a:rPr lang="ru-RU" sz="1400" dirty="0" err="1"/>
              <a:t>тәуелді</a:t>
            </a:r>
            <a:r>
              <a:rPr lang="ru-RU" sz="1400" dirty="0"/>
              <a:t> </a:t>
            </a:r>
            <a:r>
              <a:rPr lang="ru-RU" sz="1400" dirty="0" err="1"/>
              <a:t>емес</a:t>
            </a:r>
            <a:r>
              <a:rPr lang="ru-RU" sz="1400" dirty="0"/>
              <a:t> </a:t>
            </a:r>
            <a:r>
              <a:rPr lang="ru-RU" sz="1400" dirty="0" err="1"/>
              <a:t>деп</a:t>
            </a:r>
            <a:r>
              <a:rPr lang="ru-RU" sz="1400" dirty="0"/>
              <a:t> </a:t>
            </a:r>
            <a:r>
              <a:rPr lang="ru-RU" sz="1400" dirty="0" err="1"/>
              <a:t>санауға</a:t>
            </a:r>
            <a:r>
              <a:rPr lang="ru-RU" sz="1400" dirty="0"/>
              <a:t> </a:t>
            </a:r>
            <a:r>
              <a:rPr lang="ru-RU" sz="1400" dirty="0" err="1"/>
              <a:t>болады</a:t>
            </a:r>
            <a:r>
              <a:rPr lang="ru-RU" sz="1400" dirty="0"/>
              <a:t>. Сарколемма мен т-</a:t>
            </a:r>
            <a:r>
              <a:rPr lang="ru-RU" sz="1400" dirty="0" err="1"/>
              <a:t>түтікшелерге</a:t>
            </a:r>
            <a:r>
              <a:rPr lang="ru-RU" sz="1400" dirty="0"/>
              <a:t> </a:t>
            </a:r>
            <a:r>
              <a:rPr lang="en-US" sz="1400" dirty="0"/>
              <a:t>GLUT4 </a:t>
            </a:r>
            <a:r>
              <a:rPr lang="ru-RU" sz="1400" dirty="0" err="1"/>
              <a:t>транслокациясын</a:t>
            </a:r>
            <a:r>
              <a:rPr lang="ru-RU" sz="1400" dirty="0"/>
              <a:t> не </a:t>
            </a:r>
            <a:r>
              <a:rPr lang="ru-RU" sz="1400" dirty="0" err="1"/>
              <a:t>белсендіретініне</a:t>
            </a:r>
            <a:r>
              <a:rPr lang="ru-RU" sz="1400" dirty="0"/>
              <a:t> </a:t>
            </a:r>
            <a:r>
              <a:rPr lang="ru-RU" sz="1400" dirty="0" err="1"/>
              <a:t>қарамастан</a:t>
            </a:r>
            <a:r>
              <a:rPr lang="ru-RU" sz="1400" dirty="0"/>
              <a:t>, глюкоза </a:t>
            </a:r>
            <a:r>
              <a:rPr lang="ru-RU" sz="1400" dirty="0" err="1"/>
              <a:t>қаңқа</a:t>
            </a:r>
            <a:r>
              <a:rPr lang="ru-RU" sz="1400" dirty="0"/>
              <a:t> </a:t>
            </a:r>
            <a:r>
              <a:rPr lang="ru-RU" sz="1400" dirty="0" err="1"/>
              <a:t>бұлшықет</a:t>
            </a:r>
            <a:r>
              <a:rPr lang="ru-RU" sz="1400" dirty="0"/>
              <a:t> </a:t>
            </a:r>
            <a:r>
              <a:rPr lang="ru-RU" sz="1400" dirty="0" err="1"/>
              <a:t>жасушасына</a:t>
            </a:r>
            <a:r>
              <a:rPr lang="ru-RU" sz="1400" dirty="0"/>
              <a:t> </a:t>
            </a:r>
            <a:r>
              <a:rPr lang="ru-RU" sz="1400" dirty="0" err="1"/>
              <a:t>еніп</a:t>
            </a:r>
            <a:r>
              <a:rPr lang="ru-RU" sz="1400" dirty="0"/>
              <a:t>, АТФ </a:t>
            </a:r>
            <a:r>
              <a:rPr lang="ru-RU" sz="1400" dirty="0" err="1"/>
              <a:t>немесе</a:t>
            </a:r>
            <a:r>
              <a:rPr lang="ru-RU" sz="1400" dirty="0"/>
              <a:t> гликоген </a:t>
            </a:r>
            <a:r>
              <a:rPr lang="ru-RU" sz="1400" dirty="0" err="1"/>
              <a:t>өндірісі</a:t>
            </a:r>
            <a:r>
              <a:rPr lang="ru-RU" sz="1400" dirty="0"/>
              <a:t> </a:t>
            </a:r>
            <a:r>
              <a:rPr lang="ru-RU" sz="1400" dirty="0" err="1"/>
              <a:t>үшін</a:t>
            </a:r>
            <a:r>
              <a:rPr lang="ru-RU" sz="1400" dirty="0"/>
              <a:t> </a:t>
            </a:r>
            <a:r>
              <a:rPr lang="ru-RU" sz="1400" dirty="0" err="1"/>
              <a:t>қолданылады</a:t>
            </a:r>
            <a:r>
              <a:rPr lang="ru-RU" sz="1400" dirty="0"/>
              <a:t>.</a:t>
            </a:r>
            <a:endParaRPr sz="1400" dirty="0"/>
          </a:p>
        </p:txBody>
      </p:sp>
      <p:sp>
        <p:nvSpPr>
          <p:cNvPr id="263" name="Google Shape;263;p23"/>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23</a:t>
            </a:fld>
            <a:endParaRPr/>
          </a:p>
        </p:txBody>
      </p:sp>
      <p:sp>
        <p:nvSpPr>
          <p:cNvPr id="264" name="Google Shape;264;p23"/>
          <p:cNvSpPr txBox="1"/>
          <p:nvPr/>
        </p:nvSpPr>
        <p:spPr>
          <a:xfrm>
            <a:off x="275177" y="741938"/>
            <a:ext cx="6793742" cy="471924"/>
          </a:xfrm>
          <a:prstGeom prst="rect">
            <a:avLst/>
          </a:prstGeom>
          <a:noFill/>
          <a:ln>
            <a:noFill/>
          </a:ln>
        </p:spPr>
        <p:txBody>
          <a:bodyPr spcFirstLastPara="1" wrap="square" lIns="50800" tIns="50800" rIns="50800" bIns="50800" anchor="ctr" anchorCtr="0">
            <a:spAutoFit/>
          </a:bodyPr>
          <a:lstStyle/>
          <a:p>
            <a:pPr lvl="0">
              <a:buSzPts val="2800"/>
            </a:pPr>
            <a:r>
              <a:rPr lang="ru-RU" sz="2400" b="1" dirty="0" err="1"/>
              <a:t>Глюкозаның</a:t>
            </a:r>
            <a:r>
              <a:rPr lang="ru-RU" sz="2400" b="1" dirty="0"/>
              <a:t> </a:t>
            </a:r>
            <a:r>
              <a:rPr lang="ru-RU" sz="2400" b="1" dirty="0" err="1"/>
              <a:t>қорытылуы</a:t>
            </a:r>
            <a:r>
              <a:rPr lang="ru-RU" sz="2400" b="1" dirty="0"/>
              <a:t> </a:t>
            </a:r>
            <a:r>
              <a:rPr lang="ru-RU" sz="2400" b="1" dirty="0" err="1"/>
              <a:t>және</a:t>
            </a:r>
            <a:r>
              <a:rPr lang="ru-RU" sz="2400" b="1" dirty="0"/>
              <a:t> </a:t>
            </a:r>
            <a:r>
              <a:rPr lang="ru-RU" sz="2400" b="1" dirty="0" err="1"/>
              <a:t>сіңірілуі</a:t>
            </a:r>
            <a:endParaRPr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4"/>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24</a:t>
            </a:fld>
            <a:endParaRPr/>
          </a:p>
        </p:txBody>
      </p:sp>
      <p:grpSp>
        <p:nvGrpSpPr>
          <p:cNvPr id="270" name="Google Shape;270;p24"/>
          <p:cNvGrpSpPr/>
          <p:nvPr/>
        </p:nvGrpSpPr>
        <p:grpSpPr>
          <a:xfrm>
            <a:off x="122229" y="923467"/>
            <a:ext cx="980374" cy="1007340"/>
            <a:chOff x="-2" y="-1"/>
            <a:chExt cx="980373" cy="1007339"/>
          </a:xfrm>
        </p:grpSpPr>
        <p:sp>
          <p:nvSpPr>
            <p:cNvPr id="271" name="Google Shape;271;p24"/>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272" name="Google Shape;272;p24"/>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273" name="Google Shape;273;p24"/>
            <p:cNvGrpSpPr/>
            <p:nvPr/>
          </p:nvGrpSpPr>
          <p:grpSpPr>
            <a:xfrm>
              <a:off x="142133" y="146025"/>
              <a:ext cx="696256" cy="715332"/>
              <a:chOff x="-2" y="-1"/>
              <a:chExt cx="696255" cy="715331"/>
            </a:xfrm>
          </p:grpSpPr>
          <p:sp>
            <p:nvSpPr>
              <p:cNvPr id="274" name="Google Shape;274;p24"/>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275" name="Google Shape;275;p24"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276" name="Google Shape;276;p24"/>
          <p:cNvSpPr txBox="1"/>
          <p:nvPr/>
        </p:nvSpPr>
        <p:spPr>
          <a:xfrm>
            <a:off x="1358899" y="901700"/>
            <a:ext cx="7463435" cy="1449388"/>
          </a:xfrm>
          <a:prstGeom prst="rect">
            <a:avLst/>
          </a:prstGeom>
          <a:noFill/>
          <a:ln>
            <a:noFill/>
          </a:ln>
        </p:spPr>
        <p:txBody>
          <a:bodyPr spcFirstLastPara="1" wrap="square" lIns="45700" tIns="45700" rIns="45700" bIns="45700" anchor="ctr" anchorCtr="0">
            <a:normAutofit/>
          </a:bodyPr>
          <a:lstStyle/>
          <a:p>
            <a:pPr lvl="0">
              <a:buSzPts val="2052"/>
            </a:pPr>
            <a:r>
              <a:rPr lang="ru-RU" b="1" dirty="0" err="1"/>
              <a:t>Төмендегі</a:t>
            </a:r>
            <a:r>
              <a:rPr lang="ru-RU" b="1" dirty="0"/>
              <a:t> </a:t>
            </a:r>
            <a:r>
              <a:rPr lang="ru-RU" b="1" dirty="0" err="1"/>
              <a:t>суретте</a:t>
            </a:r>
            <a:r>
              <a:rPr lang="ru-RU" b="1" dirty="0"/>
              <a:t> </a:t>
            </a:r>
            <a:r>
              <a:rPr lang="en-US" b="1" dirty="0"/>
              <a:t>Na + / K + </a:t>
            </a:r>
            <a:r>
              <a:rPr lang="ru-RU" b="1" dirty="0" err="1"/>
              <a:t>сорғыларын</a:t>
            </a:r>
            <a:r>
              <a:rPr lang="ru-RU" b="1" dirty="0"/>
              <a:t>, </a:t>
            </a:r>
            <a:r>
              <a:rPr lang="en-US" b="1" dirty="0"/>
              <a:t>SGLT-1 </a:t>
            </a:r>
            <a:r>
              <a:rPr lang="ru-RU" b="1" dirty="0" err="1"/>
              <a:t>тасымалдағыштарын</a:t>
            </a:r>
            <a:r>
              <a:rPr lang="ru-RU" b="1" dirty="0"/>
              <a:t> </a:t>
            </a:r>
            <a:r>
              <a:rPr lang="ru-RU" b="1" dirty="0" err="1"/>
              <a:t>және</a:t>
            </a:r>
            <a:r>
              <a:rPr lang="ru-RU" b="1" dirty="0"/>
              <a:t> </a:t>
            </a:r>
            <a:r>
              <a:rPr lang="en-US" b="1" dirty="0"/>
              <a:t>GLUT2 </a:t>
            </a:r>
            <a:r>
              <a:rPr lang="ru-RU" b="1" dirty="0" err="1"/>
              <a:t>тасымалдағыштарын</a:t>
            </a:r>
            <a:r>
              <a:rPr lang="ru-RU" b="1" dirty="0"/>
              <a:t> </a:t>
            </a:r>
            <a:r>
              <a:rPr lang="ru-RU" b="1" dirty="0" err="1"/>
              <a:t>белгілеу</a:t>
            </a:r>
            <a:r>
              <a:rPr lang="ru-RU" b="1" dirty="0"/>
              <a:t> </a:t>
            </a:r>
            <a:r>
              <a:rPr lang="ru-RU" b="1" dirty="0" err="1"/>
              <a:t>үшін</a:t>
            </a:r>
            <a:r>
              <a:rPr lang="ru-RU" b="1" dirty="0"/>
              <a:t> </a:t>
            </a:r>
            <a:r>
              <a:rPr lang="ru-RU" b="1" dirty="0" err="1"/>
              <a:t>көрсеткілерді</a:t>
            </a:r>
            <a:r>
              <a:rPr lang="ru-RU" b="1" dirty="0"/>
              <a:t> </a:t>
            </a:r>
            <a:r>
              <a:rPr lang="ru-RU" b="1" dirty="0" err="1"/>
              <a:t>пайдаланыңыз</a:t>
            </a:r>
            <a:r>
              <a:rPr lang="ru-RU" b="1" dirty="0"/>
              <a:t>. Он, </a:t>
            </a:r>
            <a:r>
              <a:rPr lang="ru-RU" b="1" dirty="0" err="1"/>
              <a:t>көрсеткілерді</a:t>
            </a:r>
            <a:r>
              <a:rPr lang="ru-RU" b="1" dirty="0"/>
              <a:t> </a:t>
            </a:r>
            <a:r>
              <a:rPr lang="ru-RU" b="1" dirty="0" err="1"/>
              <a:t>пайдаланып</a:t>
            </a:r>
            <a:r>
              <a:rPr lang="ru-RU" b="1" dirty="0"/>
              <a:t> </a:t>
            </a:r>
            <a:r>
              <a:rPr lang="en-US" b="1" dirty="0"/>
              <a:t>SGLT-1 </a:t>
            </a:r>
            <a:r>
              <a:rPr lang="ru-RU" b="1" dirty="0" err="1"/>
              <a:t>және</a:t>
            </a:r>
            <a:r>
              <a:rPr lang="ru-RU" b="1" dirty="0"/>
              <a:t> </a:t>
            </a:r>
            <a:r>
              <a:rPr lang="en-US" b="1" dirty="0"/>
              <a:t>GLUT2 </a:t>
            </a:r>
            <a:r>
              <a:rPr lang="ru-RU" b="1" dirty="0" err="1"/>
              <a:t>тасымалдағыштары</a:t>
            </a:r>
            <a:r>
              <a:rPr lang="ru-RU" b="1" dirty="0"/>
              <a:t> </a:t>
            </a:r>
            <a:r>
              <a:rPr lang="ru-RU" b="1" dirty="0" err="1"/>
              <a:t>арқылы</a:t>
            </a:r>
            <a:r>
              <a:rPr lang="ru-RU" b="1" dirty="0"/>
              <a:t> глюкоза мен </a:t>
            </a:r>
            <a:r>
              <a:rPr lang="ru-RU" b="1" dirty="0" err="1"/>
              <a:t>натрийдің</a:t>
            </a:r>
            <a:r>
              <a:rPr lang="ru-RU" b="1" dirty="0"/>
              <a:t> </a:t>
            </a:r>
            <a:r>
              <a:rPr lang="ru-RU" b="1" dirty="0" err="1"/>
              <a:t>қозғалатын</a:t>
            </a:r>
            <a:r>
              <a:rPr lang="ru-RU" b="1" dirty="0"/>
              <a:t> </a:t>
            </a:r>
            <a:r>
              <a:rPr lang="ru-RU" b="1" dirty="0" err="1"/>
              <a:t>бағытын</a:t>
            </a:r>
            <a:r>
              <a:rPr lang="ru-RU" b="1" dirty="0"/>
              <a:t> </a:t>
            </a:r>
            <a:r>
              <a:rPr lang="ru-RU" b="1" dirty="0" err="1"/>
              <a:t>белгілеңіз</a:t>
            </a:r>
            <a:r>
              <a:rPr lang="ru-RU" b="1" dirty="0"/>
              <a:t>.</a:t>
            </a:r>
            <a:endParaRPr b="1" i="0" u="none" strike="noStrike" cap="none" dirty="0">
              <a:solidFill>
                <a:srgbClr val="000000"/>
              </a:solidFill>
              <a:sym typeface="Arial"/>
            </a:endParaRPr>
          </a:p>
        </p:txBody>
      </p:sp>
      <p:pic>
        <p:nvPicPr>
          <p:cNvPr id="277" name="Google Shape;277;p24" descr="Screen Shot 2020-09-11 at 11.30.13.png"/>
          <p:cNvPicPr preferRelativeResize="0"/>
          <p:nvPr/>
        </p:nvPicPr>
        <p:blipFill rotWithShape="1">
          <a:blip r:embed="rId4">
            <a:alphaModFix/>
          </a:blip>
          <a:srcRect/>
          <a:stretch/>
        </p:blipFill>
        <p:spPr>
          <a:xfrm>
            <a:off x="840282" y="2737638"/>
            <a:ext cx="8009253" cy="30369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300"/>
                                        <p:tgtEl>
                                          <p:spTgt spid="270"/>
                                        </p:tgtEl>
                                        <p:attrNameLst>
                                          <p:attrName>ppt_w</p:attrName>
                                        </p:attrNameLst>
                                      </p:cBhvr>
                                      <p:tavLst>
                                        <p:tav tm="0">
                                          <p:val>
                                            <p:strVal val="0"/>
                                          </p:val>
                                        </p:tav>
                                        <p:tav tm="100000">
                                          <p:val>
                                            <p:strVal val="#ppt_w"/>
                                          </p:val>
                                        </p:tav>
                                      </p:tavLst>
                                    </p:anim>
                                    <p:anim calcmode="lin" valueType="num">
                                      <p:cBhvr additive="base">
                                        <p:cTn id="8" dur="300"/>
                                        <p:tgtEl>
                                          <p:spTgt spid="2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25</a:t>
            </a:fld>
            <a:endParaRPr/>
          </a:p>
        </p:txBody>
      </p:sp>
      <p:sp>
        <p:nvSpPr>
          <p:cNvPr id="283" name="Google Shape;283;p25"/>
          <p:cNvSpPr txBox="1">
            <a:spLocks noGrp="1"/>
          </p:cNvSpPr>
          <p:nvPr>
            <p:ph type="title" idx="4294967295"/>
          </p:nvPr>
        </p:nvSpPr>
        <p:spPr>
          <a:xfrm>
            <a:off x="-2870201" y="114300"/>
            <a:ext cx="9144002" cy="9906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kk-KZ" sz="4400" b="1" dirty="0" smtClean="0"/>
              <a:t>Протеиндер</a:t>
            </a:r>
            <a:endParaRPr dirty="0"/>
          </a:p>
        </p:txBody>
      </p:sp>
      <p:sp>
        <p:nvSpPr>
          <p:cNvPr id="284" name="Google Shape;284;p25"/>
          <p:cNvSpPr txBox="1">
            <a:spLocks noGrp="1"/>
          </p:cNvSpPr>
          <p:nvPr>
            <p:ph type="body" idx="4294967295"/>
          </p:nvPr>
        </p:nvSpPr>
        <p:spPr>
          <a:xfrm>
            <a:off x="269875" y="990600"/>
            <a:ext cx="8721725" cy="5867400"/>
          </a:xfrm>
          <a:prstGeom prst="rect">
            <a:avLst/>
          </a:prstGeom>
          <a:noFill/>
          <a:ln>
            <a:noFill/>
          </a:ln>
        </p:spPr>
        <p:txBody>
          <a:bodyPr spcFirstLastPara="1" wrap="square" lIns="45700" tIns="45700" rIns="45700" bIns="45700" anchor="t" anchorCtr="0">
            <a:normAutofit/>
          </a:bodyPr>
          <a:lstStyle/>
          <a:p>
            <a:pPr marL="0" lvl="0" indent="0">
              <a:lnSpc>
                <a:spcPct val="100000"/>
              </a:lnSpc>
              <a:buClr>
                <a:srgbClr val="000000"/>
              </a:buClr>
              <a:buNone/>
            </a:pPr>
            <a:r>
              <a:rPr lang="ru-RU" dirty="0" err="1"/>
              <a:t>ащы</a:t>
            </a:r>
            <a:r>
              <a:rPr lang="ru-RU" dirty="0"/>
              <a:t> </a:t>
            </a:r>
            <a:r>
              <a:rPr lang="ru-RU" dirty="0" err="1"/>
              <a:t>ішекке</a:t>
            </a:r>
            <a:r>
              <a:rPr lang="ru-RU" dirty="0"/>
              <a:t> </a:t>
            </a:r>
            <a:r>
              <a:rPr lang="ru-RU" dirty="0" err="1"/>
              <a:t>сіңетін</a:t>
            </a:r>
            <a:r>
              <a:rPr lang="ru-RU" dirty="0"/>
              <a:t> </a:t>
            </a:r>
            <a:r>
              <a:rPr lang="ru-RU" dirty="0" err="1"/>
              <a:t>аминқышқылдары</a:t>
            </a:r>
            <a:r>
              <a:rPr lang="ru-RU" dirty="0"/>
              <a:t> </a:t>
            </a:r>
            <a:r>
              <a:rPr lang="ru-RU" dirty="0" err="1"/>
              <a:t>үш</a:t>
            </a:r>
            <a:r>
              <a:rPr lang="ru-RU" dirty="0"/>
              <a:t> </a:t>
            </a:r>
            <a:r>
              <a:rPr lang="ru-RU" dirty="0" err="1"/>
              <a:t>көзден</a:t>
            </a:r>
            <a:r>
              <a:rPr lang="ru-RU" dirty="0"/>
              <a:t> </a:t>
            </a:r>
            <a:r>
              <a:rPr lang="ru-RU" dirty="0" err="1"/>
              <a:t>келеді</a:t>
            </a:r>
            <a:r>
              <a:rPr lang="ru-RU" dirty="0"/>
              <a:t>:</a:t>
            </a:r>
          </a:p>
          <a:p>
            <a:pPr marL="0" lvl="0" indent="0">
              <a:lnSpc>
                <a:spcPct val="100000"/>
              </a:lnSpc>
              <a:buClr>
                <a:srgbClr val="000000"/>
              </a:buClr>
              <a:buNone/>
            </a:pPr>
            <a:r>
              <a:rPr lang="ru-RU" dirty="0" smtClean="0"/>
              <a:t>- </a:t>
            </a:r>
            <a:r>
              <a:rPr lang="ru-RU" dirty="0" err="1" smtClean="0"/>
              <a:t>тағамдық</a:t>
            </a:r>
            <a:r>
              <a:rPr lang="ru-RU" dirty="0" smtClean="0"/>
              <a:t> </a:t>
            </a:r>
            <a:r>
              <a:rPr lang="ru-RU" dirty="0" err="1"/>
              <a:t>белоктар</a:t>
            </a:r>
            <a:endParaRPr lang="ru-RU" dirty="0"/>
          </a:p>
          <a:p>
            <a:pPr marL="0" lvl="0" indent="0">
              <a:lnSpc>
                <a:spcPct val="100000"/>
              </a:lnSpc>
              <a:buClr>
                <a:srgbClr val="000000"/>
              </a:buClr>
              <a:buNone/>
            </a:pPr>
            <a:r>
              <a:rPr lang="ru-RU" dirty="0" smtClean="0"/>
              <a:t>- </a:t>
            </a:r>
            <a:r>
              <a:rPr lang="ru-RU" dirty="0" err="1" smtClean="0"/>
              <a:t>бір-бірімен</a:t>
            </a:r>
            <a:r>
              <a:rPr lang="ru-RU" dirty="0" smtClean="0"/>
              <a:t> </a:t>
            </a:r>
            <a:r>
              <a:rPr lang="ru-RU" dirty="0" err="1"/>
              <a:t>қорытылатын</a:t>
            </a:r>
            <a:r>
              <a:rPr lang="ru-RU" dirty="0"/>
              <a:t> ас </a:t>
            </a:r>
            <a:r>
              <a:rPr lang="ru-RU" dirty="0" err="1"/>
              <a:t>қорыту</a:t>
            </a:r>
            <a:r>
              <a:rPr lang="ru-RU" dirty="0"/>
              <a:t> </a:t>
            </a:r>
            <a:r>
              <a:rPr lang="ru-RU" dirty="0" err="1"/>
              <a:t>ферменттері</a:t>
            </a:r>
            <a:endParaRPr lang="ru-RU" dirty="0"/>
          </a:p>
          <a:p>
            <a:pPr marL="0" lvl="0" indent="0">
              <a:lnSpc>
                <a:spcPct val="100000"/>
              </a:lnSpc>
              <a:buClr>
                <a:srgbClr val="000000"/>
              </a:buClr>
              <a:buNone/>
            </a:pPr>
            <a:r>
              <a:rPr lang="ru-RU" dirty="0" smtClean="0"/>
              <a:t>- </a:t>
            </a:r>
            <a:r>
              <a:rPr lang="ru-RU" dirty="0" err="1" smtClean="0"/>
              <a:t>ферменттермен</a:t>
            </a:r>
            <a:r>
              <a:rPr lang="ru-RU" dirty="0" smtClean="0"/>
              <a:t> </a:t>
            </a:r>
            <a:r>
              <a:rPr lang="ru-RU" dirty="0" err="1"/>
              <a:t>қорытылатын</a:t>
            </a:r>
            <a:r>
              <a:rPr lang="ru-RU" dirty="0"/>
              <a:t> эпителий </a:t>
            </a:r>
            <a:r>
              <a:rPr lang="ru-RU" dirty="0" err="1"/>
              <a:t>жасушалары</a:t>
            </a:r>
            <a:endParaRPr lang="ru-RU" dirty="0"/>
          </a:p>
          <a:p>
            <a:pPr marL="342900" lvl="0" indent="-342900">
              <a:lnSpc>
                <a:spcPct val="100000"/>
              </a:lnSpc>
              <a:buClr>
                <a:srgbClr val="000000"/>
              </a:buClr>
              <a:buFont typeface="Arial"/>
              <a:buChar char="•"/>
            </a:pPr>
            <a:r>
              <a:rPr lang="ru-RU" dirty="0" err="1"/>
              <a:t>эндогендік</a:t>
            </a:r>
            <a:r>
              <a:rPr lang="ru-RU" dirty="0"/>
              <a:t> </a:t>
            </a:r>
            <a:r>
              <a:rPr lang="ru-RU" dirty="0" err="1"/>
              <a:t>аминқышқылдары</a:t>
            </a:r>
            <a:endParaRPr lang="ru-RU" dirty="0"/>
          </a:p>
          <a:p>
            <a:pPr marL="342900" lvl="0" indent="-342900">
              <a:lnSpc>
                <a:spcPct val="100000"/>
              </a:lnSpc>
              <a:buClr>
                <a:srgbClr val="000000"/>
              </a:buClr>
              <a:buFont typeface="Arial"/>
              <a:buChar char="•"/>
            </a:pPr>
            <a:r>
              <a:rPr lang="ru-RU" dirty="0" err="1"/>
              <a:t>экзогендік</a:t>
            </a:r>
            <a:r>
              <a:rPr lang="ru-RU" dirty="0"/>
              <a:t> амин </a:t>
            </a:r>
            <a:r>
              <a:rPr lang="ru-RU" dirty="0" err="1"/>
              <a:t>қышқылдары</a:t>
            </a:r>
            <a:endParaRPr lang="ru-RU" dirty="0"/>
          </a:p>
          <a:p>
            <a:pPr marL="342900" lvl="0" indent="-342900">
              <a:lnSpc>
                <a:spcPct val="100000"/>
              </a:lnSpc>
              <a:buClr>
                <a:srgbClr val="000000"/>
              </a:buClr>
              <a:buFont typeface="Arial"/>
              <a:buChar char="•"/>
            </a:pPr>
            <a:r>
              <a:rPr lang="ru-RU" dirty="0" err="1"/>
              <a:t>протеаздар</a:t>
            </a:r>
            <a:r>
              <a:rPr lang="ru-RU" dirty="0"/>
              <a:t> (</a:t>
            </a:r>
            <a:r>
              <a:rPr lang="ru-RU" dirty="0" err="1"/>
              <a:t>пептидазалар</a:t>
            </a:r>
            <a:r>
              <a:rPr lang="ru-RU" dirty="0"/>
              <a:t>) - </a:t>
            </a:r>
            <a:r>
              <a:rPr lang="ru-RU" dirty="0" err="1"/>
              <a:t>ақуыздарды</a:t>
            </a:r>
            <a:r>
              <a:rPr lang="ru-RU" dirty="0"/>
              <a:t> </a:t>
            </a:r>
            <a:r>
              <a:rPr lang="ru-RU" dirty="0" err="1"/>
              <a:t>сіңіретін</a:t>
            </a:r>
            <a:r>
              <a:rPr lang="ru-RU" dirty="0"/>
              <a:t> </a:t>
            </a:r>
            <a:r>
              <a:rPr lang="ru-RU" dirty="0" err="1"/>
              <a:t>ферменттер</a:t>
            </a:r>
            <a:endParaRPr lang="ru-RU" dirty="0"/>
          </a:p>
          <a:p>
            <a:pPr marL="342900" lvl="0" indent="-342900">
              <a:lnSpc>
                <a:spcPct val="100000"/>
              </a:lnSpc>
              <a:buClr>
                <a:srgbClr val="000000"/>
              </a:buClr>
              <a:buFont typeface="Arial"/>
              <a:buChar char="•"/>
            </a:pPr>
            <a:r>
              <a:rPr lang="ru-RU" dirty="0" err="1"/>
              <a:t>асқазанда</a:t>
            </a:r>
            <a:r>
              <a:rPr lang="ru-RU" dirty="0"/>
              <a:t> </a:t>
            </a:r>
            <a:r>
              <a:rPr lang="ru-RU" dirty="0" err="1"/>
              <a:t>жұмысын</a:t>
            </a:r>
            <a:r>
              <a:rPr lang="ru-RU" dirty="0"/>
              <a:t> </a:t>
            </a:r>
            <a:r>
              <a:rPr lang="ru-RU" dirty="0" err="1"/>
              <a:t>оңтайлы</a:t>
            </a:r>
            <a:r>
              <a:rPr lang="ru-RU" dirty="0"/>
              <a:t> рН 1,5-тен 3,5-ке </a:t>
            </a:r>
            <a:r>
              <a:rPr lang="ru-RU" dirty="0" err="1"/>
              <a:t>дейін</a:t>
            </a:r>
            <a:r>
              <a:rPr lang="ru-RU" dirty="0"/>
              <a:t> </a:t>
            </a:r>
            <a:r>
              <a:rPr lang="ru-RU" dirty="0" err="1"/>
              <a:t>бастаңыз</a:t>
            </a:r>
            <a:endParaRPr lang="ru-RU" dirty="0"/>
          </a:p>
          <a:p>
            <a:pPr marL="342900" lvl="0" indent="-342900">
              <a:lnSpc>
                <a:spcPct val="100000"/>
              </a:lnSpc>
              <a:buClr>
                <a:srgbClr val="000000"/>
              </a:buClr>
              <a:buFont typeface="Arial"/>
              <a:buChar char="•"/>
            </a:pPr>
            <a:r>
              <a:rPr lang="ru-RU" dirty="0"/>
              <a:t>пепсин тирозин мен </a:t>
            </a:r>
            <a:r>
              <a:rPr lang="ru-RU" dirty="0" err="1"/>
              <a:t>фенилаланин</a:t>
            </a:r>
            <a:r>
              <a:rPr lang="ru-RU" dirty="0"/>
              <a:t> </a:t>
            </a:r>
            <a:r>
              <a:rPr lang="ru-RU" dirty="0" err="1"/>
              <a:t>арасындағы</a:t>
            </a:r>
            <a:r>
              <a:rPr lang="ru-RU" dirty="0"/>
              <a:t> </a:t>
            </a:r>
            <a:r>
              <a:rPr lang="ru-RU" dirty="0" err="1"/>
              <a:t>кез-келген</a:t>
            </a:r>
            <a:r>
              <a:rPr lang="ru-RU" dirty="0"/>
              <a:t> </a:t>
            </a:r>
            <a:r>
              <a:rPr lang="ru-RU" dirty="0" err="1"/>
              <a:t>пептидтік</a:t>
            </a:r>
            <a:r>
              <a:rPr lang="ru-RU" dirty="0"/>
              <a:t> </a:t>
            </a:r>
            <a:r>
              <a:rPr lang="ru-RU" dirty="0" err="1"/>
              <a:t>байланысты</a:t>
            </a:r>
            <a:r>
              <a:rPr lang="ru-RU" dirty="0"/>
              <a:t> </a:t>
            </a:r>
            <a:r>
              <a:rPr lang="ru-RU" dirty="0" err="1"/>
              <a:t>гидролиздейді</a:t>
            </a:r>
            <a:endParaRPr dirty="0"/>
          </a:p>
        </p:txBody>
      </p:sp>
      <p:grpSp>
        <p:nvGrpSpPr>
          <p:cNvPr id="285" name="Google Shape;285;p25"/>
          <p:cNvGrpSpPr/>
          <p:nvPr/>
        </p:nvGrpSpPr>
        <p:grpSpPr>
          <a:xfrm>
            <a:off x="95239" y="5423561"/>
            <a:ext cx="980374" cy="1007340"/>
            <a:chOff x="-2" y="-1"/>
            <a:chExt cx="980373" cy="1007339"/>
          </a:xfrm>
        </p:grpSpPr>
        <p:sp>
          <p:nvSpPr>
            <p:cNvPr id="286" name="Google Shape;286;p25"/>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287" name="Google Shape;287;p25"/>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288" name="Google Shape;288;p25"/>
            <p:cNvGrpSpPr/>
            <p:nvPr/>
          </p:nvGrpSpPr>
          <p:grpSpPr>
            <a:xfrm>
              <a:off x="142133" y="146025"/>
              <a:ext cx="696256" cy="715332"/>
              <a:chOff x="-2" y="-1"/>
              <a:chExt cx="696255" cy="715331"/>
            </a:xfrm>
          </p:grpSpPr>
          <p:sp>
            <p:nvSpPr>
              <p:cNvPr id="289" name="Google Shape;289;p25"/>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290" name="Google Shape;290;p25"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291" name="Google Shape;291;p25"/>
          <p:cNvSpPr txBox="1"/>
          <p:nvPr/>
        </p:nvSpPr>
        <p:spPr>
          <a:xfrm>
            <a:off x="1393810" y="5927231"/>
            <a:ext cx="7045674" cy="724694"/>
          </a:xfrm>
          <a:prstGeom prst="rect">
            <a:avLst/>
          </a:prstGeom>
          <a:noFill/>
          <a:ln>
            <a:noFill/>
          </a:ln>
        </p:spPr>
        <p:txBody>
          <a:bodyPr spcFirstLastPara="1" wrap="square" lIns="45700" tIns="45700" rIns="45700" bIns="45700" anchor="ctr" anchorCtr="0">
            <a:normAutofit fontScale="85000" lnSpcReduction="20000"/>
          </a:bodyPr>
          <a:lstStyle/>
          <a:p>
            <a:pPr lvl="0">
              <a:buSzPts val="2880"/>
            </a:pPr>
            <a:r>
              <a:rPr lang="ru-RU" sz="2880" b="1" dirty="0" err="1"/>
              <a:t>Ауыздан</a:t>
            </a:r>
            <a:r>
              <a:rPr lang="ru-RU" sz="2880" b="1" dirty="0"/>
              <a:t> </a:t>
            </a:r>
            <a:r>
              <a:rPr lang="ru-RU" sz="2880" b="1" dirty="0" err="1"/>
              <a:t>ащы</a:t>
            </a:r>
            <a:r>
              <a:rPr lang="ru-RU" sz="2880" b="1" dirty="0"/>
              <a:t> </a:t>
            </a:r>
            <a:r>
              <a:rPr lang="ru-RU" sz="2880" b="1" dirty="0" err="1"/>
              <a:t>ішекке</a:t>
            </a:r>
            <a:r>
              <a:rPr lang="ru-RU" sz="2880" b="1" dirty="0"/>
              <a:t> </a:t>
            </a:r>
            <a:r>
              <a:rPr lang="ru-RU" sz="2880" b="1" dirty="0" err="1"/>
              <a:t>дейінгі</a:t>
            </a:r>
            <a:r>
              <a:rPr lang="ru-RU" sz="2880" b="1" dirty="0"/>
              <a:t> </a:t>
            </a:r>
            <a:r>
              <a:rPr lang="ru-RU" sz="2880" b="1" dirty="0" err="1"/>
              <a:t>ақуызды</a:t>
            </a:r>
            <a:r>
              <a:rPr lang="ru-RU" sz="2880" b="1" dirty="0"/>
              <a:t> </a:t>
            </a:r>
            <a:r>
              <a:rPr lang="ru-RU" sz="2880" b="1" dirty="0" err="1"/>
              <a:t>қорыту</a:t>
            </a:r>
            <a:r>
              <a:rPr lang="ru-RU" sz="2880" b="1" dirty="0"/>
              <a:t> </a:t>
            </a:r>
            <a:r>
              <a:rPr lang="ru-RU" sz="2880" b="1" dirty="0" err="1"/>
              <a:t>қадамдарын</a:t>
            </a:r>
            <a:r>
              <a:rPr lang="ru-RU" sz="2880" b="1" dirty="0"/>
              <a:t> </a:t>
            </a:r>
            <a:r>
              <a:rPr lang="ru-RU" sz="2880" b="1" dirty="0" err="1"/>
              <a:t>сипаттаңыз</a:t>
            </a:r>
            <a:r>
              <a:rPr lang="ru-RU" sz="2880" b="1"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300"/>
                                        <p:tgtEl>
                                          <p:spTgt spid="285"/>
                                        </p:tgtEl>
                                        <p:attrNameLst>
                                          <p:attrName>ppt_w</p:attrName>
                                        </p:attrNameLst>
                                      </p:cBhvr>
                                      <p:tavLst>
                                        <p:tav tm="0">
                                          <p:val>
                                            <p:strVal val="0"/>
                                          </p:val>
                                        </p:tav>
                                        <p:tav tm="100000">
                                          <p:val>
                                            <p:strVal val="#ppt_w"/>
                                          </p:val>
                                        </p:tav>
                                      </p:tavLst>
                                    </p:anim>
                                    <p:anim calcmode="lin" valueType="num">
                                      <p:cBhvr additive="base">
                                        <p:cTn id="8" dur="300"/>
                                        <p:tgtEl>
                                          <p:spTgt spid="2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6"/>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26</a:t>
            </a:fld>
            <a:endParaRPr/>
          </a:p>
        </p:txBody>
      </p:sp>
      <p:sp>
        <p:nvSpPr>
          <p:cNvPr id="297" name="Google Shape;297;p26"/>
          <p:cNvSpPr txBox="1">
            <a:spLocks noGrp="1"/>
          </p:cNvSpPr>
          <p:nvPr>
            <p:ph type="title" idx="4294967295"/>
          </p:nvPr>
        </p:nvSpPr>
        <p:spPr>
          <a:xfrm>
            <a:off x="223829" y="25400"/>
            <a:ext cx="7446972" cy="9906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kk-KZ" sz="4400" b="1" dirty="0" smtClean="0"/>
              <a:t>Протеиндердің сіңірілуі</a:t>
            </a:r>
            <a:endParaRPr dirty="0"/>
          </a:p>
        </p:txBody>
      </p:sp>
      <p:sp>
        <p:nvSpPr>
          <p:cNvPr id="298" name="Google Shape;298;p26"/>
          <p:cNvSpPr txBox="1">
            <a:spLocks noGrp="1"/>
          </p:cNvSpPr>
          <p:nvPr>
            <p:ph type="body" idx="4294967295"/>
          </p:nvPr>
        </p:nvSpPr>
        <p:spPr>
          <a:xfrm>
            <a:off x="269875" y="990600"/>
            <a:ext cx="8721725" cy="5867400"/>
          </a:xfrm>
          <a:prstGeom prst="rect">
            <a:avLst/>
          </a:prstGeom>
          <a:noFill/>
          <a:ln>
            <a:noFill/>
          </a:ln>
        </p:spPr>
        <p:txBody>
          <a:bodyPr spcFirstLastPara="1" wrap="square" lIns="45700" tIns="45700" rIns="45700" bIns="45700" anchor="t" anchorCtr="0">
            <a:normAutofit/>
          </a:bodyPr>
          <a:lstStyle/>
          <a:p>
            <a:pPr marL="342900" lvl="0" indent="-342900">
              <a:lnSpc>
                <a:spcPct val="100000"/>
              </a:lnSpc>
              <a:buClr>
                <a:srgbClr val="000000"/>
              </a:buClr>
              <a:buFont typeface="Arial"/>
              <a:buChar char="•"/>
            </a:pPr>
            <a:r>
              <a:rPr lang="ru-RU" sz="2000" dirty="0" err="1">
                <a:solidFill>
                  <a:schemeClr val="tx1"/>
                </a:solidFill>
              </a:rPr>
              <a:t>Жасушалардың</a:t>
            </a:r>
            <a:r>
              <a:rPr lang="ru-RU" sz="2000" dirty="0">
                <a:solidFill>
                  <a:schemeClr val="tx1"/>
                </a:solidFill>
              </a:rPr>
              <a:t> </a:t>
            </a:r>
            <a:r>
              <a:rPr lang="ru-RU" sz="2000" dirty="0" err="1">
                <a:solidFill>
                  <a:schemeClr val="tx1"/>
                </a:solidFill>
              </a:rPr>
              <a:t>базальды</a:t>
            </a:r>
            <a:r>
              <a:rPr lang="ru-RU" sz="2000" dirty="0">
                <a:solidFill>
                  <a:schemeClr val="tx1"/>
                </a:solidFill>
              </a:rPr>
              <a:t> </a:t>
            </a:r>
            <a:r>
              <a:rPr lang="ru-RU" sz="2000" dirty="0" err="1">
                <a:solidFill>
                  <a:schemeClr val="tx1"/>
                </a:solidFill>
              </a:rPr>
              <a:t>беткейлерінде</a:t>
            </a:r>
            <a:r>
              <a:rPr lang="ru-RU" sz="2000" dirty="0">
                <a:solidFill>
                  <a:schemeClr val="tx1"/>
                </a:solidFill>
              </a:rPr>
              <a:t> амин </a:t>
            </a:r>
            <a:r>
              <a:rPr lang="ru-RU" sz="2000" dirty="0" err="1">
                <a:solidFill>
                  <a:schemeClr val="tx1"/>
                </a:solidFill>
              </a:rPr>
              <a:t>қышқылдары</a:t>
            </a:r>
            <a:r>
              <a:rPr lang="ru-RU" sz="2000" dirty="0">
                <a:solidFill>
                  <a:schemeClr val="tx1"/>
                </a:solidFill>
              </a:rPr>
              <a:t> </a:t>
            </a:r>
            <a:r>
              <a:rPr lang="ru-RU" sz="2000" dirty="0" err="1">
                <a:solidFill>
                  <a:schemeClr val="tx1"/>
                </a:solidFill>
              </a:rPr>
              <a:t>моносахаридтер</a:t>
            </a:r>
            <a:r>
              <a:rPr lang="ru-RU" sz="2000" dirty="0">
                <a:solidFill>
                  <a:schemeClr val="tx1"/>
                </a:solidFill>
              </a:rPr>
              <a:t> </a:t>
            </a:r>
            <a:r>
              <a:rPr lang="ru-RU" sz="2000" dirty="0" err="1">
                <a:solidFill>
                  <a:schemeClr val="tx1"/>
                </a:solidFill>
              </a:rPr>
              <a:t>сияқты</a:t>
            </a:r>
            <a:r>
              <a:rPr lang="ru-RU" sz="2000" dirty="0">
                <a:solidFill>
                  <a:schemeClr val="tx1"/>
                </a:solidFill>
              </a:rPr>
              <a:t> </a:t>
            </a:r>
            <a:r>
              <a:rPr lang="ru-RU" sz="2000" dirty="0" err="1">
                <a:solidFill>
                  <a:schemeClr val="tx1"/>
                </a:solidFill>
              </a:rPr>
              <a:t>жүреді</a:t>
            </a:r>
            <a:r>
              <a:rPr lang="ru-RU" sz="2000" dirty="0">
                <a:solidFill>
                  <a:schemeClr val="tx1"/>
                </a:solidFill>
              </a:rPr>
              <a:t>, </a:t>
            </a:r>
            <a:r>
              <a:rPr lang="ru-RU" sz="2000" dirty="0" err="1">
                <a:solidFill>
                  <a:schemeClr val="tx1"/>
                </a:solidFill>
              </a:rPr>
              <a:t>олар</a:t>
            </a:r>
            <a:r>
              <a:rPr lang="ru-RU" sz="2000" dirty="0">
                <a:solidFill>
                  <a:schemeClr val="tx1"/>
                </a:solidFill>
              </a:rPr>
              <a:t> </a:t>
            </a:r>
            <a:r>
              <a:rPr lang="ru-RU" sz="2000" dirty="0" err="1">
                <a:solidFill>
                  <a:schemeClr val="tx1"/>
                </a:solidFill>
              </a:rPr>
              <a:t>жеңілдетілген</a:t>
            </a:r>
            <a:r>
              <a:rPr lang="ru-RU" sz="2000" dirty="0">
                <a:solidFill>
                  <a:schemeClr val="tx1"/>
                </a:solidFill>
              </a:rPr>
              <a:t> диффузия </a:t>
            </a:r>
            <a:r>
              <a:rPr lang="ru-RU" sz="2000" dirty="0" err="1">
                <a:solidFill>
                  <a:schemeClr val="tx1"/>
                </a:solidFill>
              </a:rPr>
              <a:t>арқылы</a:t>
            </a:r>
            <a:r>
              <a:rPr lang="ru-RU" sz="2000" dirty="0">
                <a:solidFill>
                  <a:schemeClr val="tx1"/>
                </a:solidFill>
              </a:rPr>
              <a:t> </a:t>
            </a:r>
            <a:r>
              <a:rPr lang="ru-RU" sz="2000" dirty="0" err="1">
                <a:solidFill>
                  <a:schemeClr val="tx1"/>
                </a:solidFill>
              </a:rPr>
              <a:t>жасушадан</a:t>
            </a:r>
            <a:r>
              <a:rPr lang="ru-RU" sz="2000" dirty="0">
                <a:solidFill>
                  <a:schemeClr val="tx1"/>
                </a:solidFill>
              </a:rPr>
              <a:t> </a:t>
            </a:r>
            <a:r>
              <a:rPr lang="ru-RU" sz="2000" dirty="0" err="1">
                <a:solidFill>
                  <a:schemeClr val="tx1"/>
                </a:solidFill>
              </a:rPr>
              <a:t>шығады</a:t>
            </a:r>
            <a:r>
              <a:rPr lang="ru-RU" sz="2000" dirty="0">
                <a:solidFill>
                  <a:schemeClr val="tx1"/>
                </a:solidFill>
              </a:rPr>
              <a:t>, </a:t>
            </a:r>
            <a:r>
              <a:rPr lang="ru-RU" sz="2000" dirty="0" err="1">
                <a:solidFill>
                  <a:schemeClr val="tx1"/>
                </a:solidFill>
              </a:rPr>
              <a:t>вилус</a:t>
            </a:r>
            <a:r>
              <a:rPr lang="ru-RU" sz="2000" dirty="0">
                <a:solidFill>
                  <a:schemeClr val="tx1"/>
                </a:solidFill>
              </a:rPr>
              <a:t> </a:t>
            </a:r>
            <a:r>
              <a:rPr lang="ru-RU" sz="2000" dirty="0" err="1">
                <a:solidFill>
                  <a:schemeClr val="tx1"/>
                </a:solidFill>
              </a:rPr>
              <a:t>капиллярларына</a:t>
            </a:r>
            <a:r>
              <a:rPr lang="ru-RU" sz="2000" dirty="0">
                <a:solidFill>
                  <a:schemeClr val="tx1"/>
                </a:solidFill>
              </a:rPr>
              <a:t> </a:t>
            </a:r>
            <a:r>
              <a:rPr lang="ru-RU" sz="2000" dirty="0" err="1">
                <a:solidFill>
                  <a:schemeClr val="tx1"/>
                </a:solidFill>
              </a:rPr>
              <a:t>еніп</a:t>
            </a:r>
            <a:r>
              <a:rPr lang="ru-RU" sz="2000" dirty="0">
                <a:solidFill>
                  <a:schemeClr val="tx1"/>
                </a:solidFill>
              </a:rPr>
              <a:t>, </a:t>
            </a:r>
            <a:r>
              <a:rPr lang="ru-RU" sz="2000" dirty="0" err="1">
                <a:solidFill>
                  <a:schemeClr val="tx1"/>
                </a:solidFill>
              </a:rPr>
              <a:t>бауыр</a:t>
            </a:r>
            <a:r>
              <a:rPr lang="ru-RU" sz="2000" dirty="0">
                <a:solidFill>
                  <a:schemeClr val="tx1"/>
                </a:solidFill>
              </a:rPr>
              <a:t> </a:t>
            </a:r>
            <a:r>
              <a:rPr lang="ru-RU" sz="2000" dirty="0" err="1">
                <a:solidFill>
                  <a:schemeClr val="tx1"/>
                </a:solidFill>
              </a:rPr>
              <a:t>порталының</a:t>
            </a:r>
            <a:r>
              <a:rPr lang="ru-RU" sz="2000" dirty="0">
                <a:solidFill>
                  <a:schemeClr val="tx1"/>
                </a:solidFill>
              </a:rPr>
              <a:t> </a:t>
            </a:r>
            <a:r>
              <a:rPr lang="ru-RU" sz="2000" dirty="0" err="1">
                <a:solidFill>
                  <a:schemeClr val="tx1"/>
                </a:solidFill>
              </a:rPr>
              <a:t>айналымында</a:t>
            </a:r>
            <a:r>
              <a:rPr lang="ru-RU" sz="2000" dirty="0">
                <a:solidFill>
                  <a:schemeClr val="tx1"/>
                </a:solidFill>
              </a:rPr>
              <a:t> </a:t>
            </a:r>
            <a:r>
              <a:rPr lang="ru-RU" sz="2000" dirty="0" err="1">
                <a:solidFill>
                  <a:schemeClr val="tx1"/>
                </a:solidFill>
              </a:rPr>
              <a:t>жүреді</a:t>
            </a:r>
            <a:r>
              <a:rPr lang="ru-RU" sz="2000" dirty="0" smtClean="0">
                <a:solidFill>
                  <a:schemeClr val="tx1"/>
                </a:solidFill>
              </a:rPr>
              <a:t>.</a:t>
            </a:r>
          </a:p>
          <a:p>
            <a:pPr marL="342900" lvl="0" indent="-342900">
              <a:lnSpc>
                <a:spcPct val="100000"/>
              </a:lnSpc>
              <a:buClr>
                <a:srgbClr val="000000"/>
              </a:buClr>
              <a:buFont typeface="Arial"/>
              <a:buChar char="•"/>
            </a:pPr>
            <a:r>
              <a:rPr lang="ru-RU" sz="2000" dirty="0" err="1">
                <a:solidFill>
                  <a:schemeClr val="tx1"/>
                </a:solidFill>
              </a:rPr>
              <a:t>Нәрестелердің</a:t>
            </a:r>
            <a:r>
              <a:rPr lang="ru-RU" sz="2000" dirty="0">
                <a:solidFill>
                  <a:schemeClr val="tx1"/>
                </a:solidFill>
              </a:rPr>
              <a:t> </a:t>
            </a:r>
            <a:r>
              <a:rPr lang="ru-RU" sz="2000" dirty="0" err="1">
                <a:solidFill>
                  <a:schemeClr val="tx1"/>
                </a:solidFill>
              </a:rPr>
              <a:t>сіңіргіш</a:t>
            </a:r>
            <a:r>
              <a:rPr lang="ru-RU" sz="2000" dirty="0">
                <a:solidFill>
                  <a:schemeClr val="tx1"/>
                </a:solidFill>
              </a:rPr>
              <a:t> </a:t>
            </a:r>
            <a:r>
              <a:rPr lang="ru-RU" sz="2000" dirty="0" err="1">
                <a:solidFill>
                  <a:schemeClr val="tx1"/>
                </a:solidFill>
              </a:rPr>
              <a:t>жасушалары</a:t>
            </a:r>
            <a:r>
              <a:rPr lang="ru-RU" sz="2000" dirty="0">
                <a:solidFill>
                  <a:schemeClr val="tx1"/>
                </a:solidFill>
              </a:rPr>
              <a:t> </a:t>
            </a:r>
            <a:r>
              <a:rPr lang="ru-RU" sz="2000" dirty="0" err="1">
                <a:solidFill>
                  <a:schemeClr val="tx1"/>
                </a:solidFill>
              </a:rPr>
              <a:t>пиноцитоз</a:t>
            </a:r>
            <a:r>
              <a:rPr lang="ru-RU" sz="2000" dirty="0">
                <a:solidFill>
                  <a:schemeClr val="tx1"/>
                </a:solidFill>
              </a:rPr>
              <a:t> </a:t>
            </a:r>
            <a:r>
              <a:rPr lang="ru-RU" sz="2000" dirty="0" err="1">
                <a:solidFill>
                  <a:schemeClr val="tx1"/>
                </a:solidFill>
              </a:rPr>
              <a:t>арқылы</a:t>
            </a:r>
            <a:r>
              <a:rPr lang="ru-RU" sz="2000" dirty="0">
                <a:solidFill>
                  <a:schemeClr val="tx1"/>
                </a:solidFill>
              </a:rPr>
              <a:t> </a:t>
            </a:r>
            <a:r>
              <a:rPr lang="ru-RU" sz="2000" dirty="0" err="1">
                <a:solidFill>
                  <a:schemeClr val="tx1"/>
                </a:solidFill>
              </a:rPr>
              <a:t>бұзылмаған</a:t>
            </a:r>
            <a:r>
              <a:rPr lang="ru-RU" sz="2000" dirty="0">
                <a:solidFill>
                  <a:schemeClr val="tx1"/>
                </a:solidFill>
              </a:rPr>
              <a:t> </a:t>
            </a:r>
            <a:r>
              <a:rPr lang="ru-RU" sz="2000" dirty="0" err="1">
                <a:solidFill>
                  <a:schemeClr val="tx1"/>
                </a:solidFill>
              </a:rPr>
              <a:t>ақуыздарды</a:t>
            </a:r>
            <a:r>
              <a:rPr lang="ru-RU" sz="2000" dirty="0">
                <a:solidFill>
                  <a:schemeClr val="tx1"/>
                </a:solidFill>
              </a:rPr>
              <a:t> </a:t>
            </a:r>
            <a:r>
              <a:rPr lang="ru-RU" sz="2000" dirty="0" err="1">
                <a:solidFill>
                  <a:schemeClr val="tx1"/>
                </a:solidFill>
              </a:rPr>
              <a:t>қабылдап</a:t>
            </a:r>
            <a:r>
              <a:rPr lang="ru-RU" sz="2000" dirty="0">
                <a:solidFill>
                  <a:schemeClr val="tx1"/>
                </a:solidFill>
              </a:rPr>
              <a:t>, </a:t>
            </a:r>
            <a:r>
              <a:rPr lang="ru-RU" sz="2000" dirty="0" err="1">
                <a:solidFill>
                  <a:schemeClr val="tx1"/>
                </a:solidFill>
              </a:rPr>
              <a:t>экзоцитоз</a:t>
            </a:r>
            <a:r>
              <a:rPr lang="ru-RU" sz="2000" dirty="0">
                <a:solidFill>
                  <a:schemeClr val="tx1"/>
                </a:solidFill>
              </a:rPr>
              <a:t> </a:t>
            </a:r>
            <a:r>
              <a:rPr lang="ru-RU" sz="2000" dirty="0" err="1">
                <a:solidFill>
                  <a:schemeClr val="tx1"/>
                </a:solidFill>
              </a:rPr>
              <a:t>арқылы</a:t>
            </a:r>
            <a:r>
              <a:rPr lang="ru-RU" sz="2000" dirty="0">
                <a:solidFill>
                  <a:schemeClr val="tx1"/>
                </a:solidFill>
              </a:rPr>
              <a:t> </a:t>
            </a:r>
            <a:r>
              <a:rPr lang="ru-RU" sz="2000" dirty="0" err="1">
                <a:solidFill>
                  <a:schemeClr val="tx1"/>
                </a:solidFill>
              </a:rPr>
              <a:t>қанға</a:t>
            </a:r>
            <a:r>
              <a:rPr lang="ru-RU" sz="2000" dirty="0">
                <a:solidFill>
                  <a:schemeClr val="tx1"/>
                </a:solidFill>
              </a:rPr>
              <a:t> </a:t>
            </a:r>
            <a:r>
              <a:rPr lang="ru-RU" sz="2000" dirty="0" err="1">
                <a:solidFill>
                  <a:schemeClr val="tx1"/>
                </a:solidFill>
              </a:rPr>
              <a:t>жібере</a:t>
            </a:r>
            <a:r>
              <a:rPr lang="ru-RU" sz="2000" dirty="0">
                <a:solidFill>
                  <a:schemeClr val="tx1"/>
                </a:solidFill>
              </a:rPr>
              <a:t> </a:t>
            </a:r>
            <a:r>
              <a:rPr lang="ru-RU" sz="2000" dirty="0" err="1">
                <a:solidFill>
                  <a:schemeClr val="tx1"/>
                </a:solidFill>
              </a:rPr>
              <a:t>алады</a:t>
            </a:r>
            <a:r>
              <a:rPr lang="ru-RU" sz="2000" dirty="0">
                <a:solidFill>
                  <a:schemeClr val="tx1"/>
                </a:solidFill>
              </a:rPr>
              <a:t>.</a:t>
            </a:r>
            <a:endParaRPr sz="2000" dirty="0">
              <a:solidFill>
                <a:schemeClr val="tx1"/>
              </a:solidFill>
            </a:endParaRPr>
          </a:p>
        </p:txBody>
      </p:sp>
      <p:grpSp>
        <p:nvGrpSpPr>
          <p:cNvPr id="299" name="Google Shape;299;p26"/>
          <p:cNvGrpSpPr/>
          <p:nvPr/>
        </p:nvGrpSpPr>
        <p:grpSpPr>
          <a:xfrm>
            <a:off x="223829" y="4936667"/>
            <a:ext cx="980374" cy="1007340"/>
            <a:chOff x="-2" y="-1"/>
            <a:chExt cx="980373" cy="1007339"/>
          </a:xfrm>
        </p:grpSpPr>
        <p:sp>
          <p:nvSpPr>
            <p:cNvPr id="300" name="Google Shape;300;p26"/>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301" name="Google Shape;301;p26"/>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302" name="Google Shape;302;p26"/>
            <p:cNvGrpSpPr/>
            <p:nvPr/>
          </p:nvGrpSpPr>
          <p:grpSpPr>
            <a:xfrm>
              <a:off x="142133" y="146025"/>
              <a:ext cx="696256" cy="715332"/>
              <a:chOff x="-2" y="-1"/>
              <a:chExt cx="696255" cy="715331"/>
            </a:xfrm>
          </p:grpSpPr>
          <p:sp>
            <p:nvSpPr>
              <p:cNvPr id="303" name="Google Shape;303;p26"/>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304" name="Google Shape;304;p26"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305" name="Google Shape;305;p26"/>
          <p:cNvSpPr txBox="1"/>
          <p:nvPr/>
        </p:nvSpPr>
        <p:spPr>
          <a:xfrm>
            <a:off x="1384299" y="4826000"/>
            <a:ext cx="7045674" cy="1449388"/>
          </a:xfrm>
          <a:prstGeom prst="rect">
            <a:avLst/>
          </a:prstGeom>
          <a:noFill/>
          <a:ln>
            <a:noFill/>
          </a:ln>
        </p:spPr>
        <p:txBody>
          <a:bodyPr spcFirstLastPara="1" wrap="square" lIns="45700" tIns="45700" rIns="45700" bIns="45700" anchor="ctr" anchorCtr="0">
            <a:normAutofit/>
          </a:bodyPr>
          <a:lstStyle/>
          <a:p>
            <a:pPr lvl="0">
              <a:buSzPts val="2880"/>
            </a:pPr>
            <a:r>
              <a:rPr lang="ru-RU" sz="1800" dirty="0"/>
              <a:t>Амин </a:t>
            </a:r>
            <a:r>
              <a:rPr lang="ru-RU" sz="1800" dirty="0" err="1"/>
              <a:t>қышқылының</a:t>
            </a:r>
            <a:r>
              <a:rPr lang="ru-RU" sz="1800" dirty="0"/>
              <a:t> </a:t>
            </a:r>
            <a:r>
              <a:rPr lang="ru-RU" sz="1800" dirty="0" err="1"/>
              <a:t>ішектің</a:t>
            </a:r>
            <a:r>
              <a:rPr lang="ru-RU" sz="1800" dirty="0"/>
              <a:t> </a:t>
            </a:r>
            <a:r>
              <a:rPr lang="ru-RU" sz="1800" dirty="0" err="1"/>
              <a:t>шырышты</a:t>
            </a:r>
            <a:r>
              <a:rPr lang="ru-RU" sz="1800" dirty="0"/>
              <a:t> </a:t>
            </a:r>
            <a:r>
              <a:rPr lang="ru-RU" sz="1800" dirty="0" err="1"/>
              <a:t>қабығымен</a:t>
            </a:r>
            <a:r>
              <a:rPr lang="ru-RU" sz="1800" dirty="0"/>
              <a:t> </a:t>
            </a:r>
            <a:r>
              <a:rPr lang="ru-RU" sz="1800" dirty="0" err="1"/>
              <a:t>сіңу</a:t>
            </a:r>
            <a:r>
              <a:rPr lang="ru-RU" sz="1800" dirty="0"/>
              <a:t> </a:t>
            </a:r>
            <a:r>
              <a:rPr lang="ru-RU" sz="1800" dirty="0" err="1"/>
              <a:t>механизмдерін</a:t>
            </a:r>
            <a:r>
              <a:rPr lang="ru-RU" sz="1800" dirty="0"/>
              <a:t> </a:t>
            </a:r>
            <a:r>
              <a:rPr lang="ru-RU" sz="1800" dirty="0" err="1"/>
              <a:t>сипаттаңыз</a:t>
            </a:r>
            <a:r>
              <a:rPr lang="ru-RU" sz="1800" dirty="0"/>
              <a:t>?</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 calcmode="lin" valueType="num">
                                      <p:cBhvr additive="base">
                                        <p:cTn id="7" dur="300"/>
                                        <p:tgtEl>
                                          <p:spTgt spid="299"/>
                                        </p:tgtEl>
                                        <p:attrNameLst>
                                          <p:attrName>ppt_w</p:attrName>
                                        </p:attrNameLst>
                                      </p:cBhvr>
                                      <p:tavLst>
                                        <p:tav tm="0">
                                          <p:val>
                                            <p:strVal val="0"/>
                                          </p:val>
                                        </p:tav>
                                        <p:tav tm="100000">
                                          <p:val>
                                            <p:strVal val="#ppt_w"/>
                                          </p:val>
                                        </p:tav>
                                      </p:tavLst>
                                    </p:anim>
                                    <p:anim calcmode="lin" valueType="num">
                                      <p:cBhvr additive="base">
                                        <p:cTn id="8" dur="300"/>
                                        <p:tgtEl>
                                          <p:spTgt spid="29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7"/>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27</a:t>
            </a:fld>
            <a:endParaRPr/>
          </a:p>
        </p:txBody>
      </p:sp>
      <p:sp>
        <p:nvSpPr>
          <p:cNvPr id="311" name="Google Shape;311;p27"/>
          <p:cNvSpPr txBox="1">
            <a:spLocks noGrp="1"/>
          </p:cNvSpPr>
          <p:nvPr>
            <p:ph type="title" idx="4294967295"/>
          </p:nvPr>
        </p:nvSpPr>
        <p:spPr>
          <a:xfrm>
            <a:off x="-1" y="-1"/>
            <a:ext cx="9144002" cy="1143002"/>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kk-KZ" dirty="0" smtClean="0"/>
              <a:t>Липидтер</a:t>
            </a:r>
            <a:endParaRPr dirty="0"/>
          </a:p>
        </p:txBody>
      </p:sp>
      <p:sp>
        <p:nvSpPr>
          <p:cNvPr id="312" name="Google Shape;312;p27"/>
          <p:cNvSpPr txBox="1">
            <a:spLocks noGrp="1"/>
          </p:cNvSpPr>
          <p:nvPr>
            <p:ph type="body" idx="4294967295"/>
          </p:nvPr>
        </p:nvSpPr>
        <p:spPr>
          <a:xfrm>
            <a:off x="411162" y="990600"/>
            <a:ext cx="8335963" cy="5867400"/>
          </a:xfrm>
          <a:prstGeom prst="rect">
            <a:avLst/>
          </a:prstGeom>
          <a:noFill/>
          <a:ln>
            <a:noFill/>
          </a:ln>
        </p:spPr>
        <p:txBody>
          <a:bodyPr spcFirstLastPara="1" wrap="square" lIns="45700" tIns="45700" rIns="45700" bIns="45700" anchor="t" anchorCtr="0">
            <a:normAutofit/>
          </a:bodyPr>
          <a:lstStyle/>
          <a:p>
            <a:pPr marL="342900" lvl="0" indent="-342900">
              <a:lnSpc>
                <a:spcPct val="100000"/>
              </a:lnSpc>
              <a:buClr>
                <a:srgbClr val="000000"/>
              </a:buClr>
              <a:buFont typeface="Arial"/>
              <a:buChar char="•"/>
            </a:pPr>
            <a:r>
              <a:rPr lang="ru-RU" dirty="0" err="1"/>
              <a:t>липидтердің</a:t>
            </a:r>
            <a:r>
              <a:rPr lang="ru-RU" dirty="0"/>
              <a:t> </a:t>
            </a:r>
            <a:r>
              <a:rPr lang="ru-RU" dirty="0" err="1"/>
              <a:t>гидрофобты</a:t>
            </a:r>
            <a:r>
              <a:rPr lang="ru-RU" dirty="0"/>
              <a:t> </a:t>
            </a:r>
            <a:r>
              <a:rPr lang="ru-RU" dirty="0" err="1"/>
              <a:t>сапасы</a:t>
            </a:r>
            <a:r>
              <a:rPr lang="ru-RU" dirty="0"/>
              <a:t> </a:t>
            </a:r>
            <a:r>
              <a:rPr lang="ru-RU" dirty="0" err="1"/>
              <a:t>олардың</a:t>
            </a:r>
            <a:r>
              <a:rPr lang="ru-RU" dirty="0"/>
              <a:t> </a:t>
            </a:r>
            <a:r>
              <a:rPr lang="ru-RU" dirty="0" err="1"/>
              <a:t>қорытылуын</a:t>
            </a:r>
            <a:r>
              <a:rPr lang="ru-RU" dirty="0"/>
              <a:t> </a:t>
            </a:r>
            <a:r>
              <a:rPr lang="ru-RU" dirty="0" err="1"/>
              <a:t>және</a:t>
            </a:r>
            <a:r>
              <a:rPr lang="ru-RU" dirty="0"/>
              <a:t> </a:t>
            </a:r>
            <a:r>
              <a:rPr lang="ru-RU" dirty="0" err="1"/>
              <a:t>сіңуін</a:t>
            </a:r>
            <a:r>
              <a:rPr lang="ru-RU" dirty="0"/>
              <a:t> </a:t>
            </a:r>
            <a:r>
              <a:rPr lang="ru-RU" dirty="0" err="1"/>
              <a:t>көмірсулар</a:t>
            </a:r>
            <a:r>
              <a:rPr lang="ru-RU" dirty="0"/>
              <a:t> мен </a:t>
            </a:r>
            <a:r>
              <a:rPr lang="ru-RU" dirty="0" err="1"/>
              <a:t>ақуыздарға</a:t>
            </a:r>
            <a:r>
              <a:rPr lang="ru-RU" dirty="0"/>
              <a:t> </a:t>
            </a:r>
            <a:r>
              <a:rPr lang="ru-RU" dirty="0" err="1"/>
              <a:t>қарағанда</a:t>
            </a:r>
            <a:r>
              <a:rPr lang="ru-RU" dirty="0"/>
              <a:t> </a:t>
            </a:r>
            <a:r>
              <a:rPr lang="ru-RU" dirty="0" err="1"/>
              <a:t>күрделендіреді</a:t>
            </a:r>
            <a:endParaRPr lang="ru-RU" dirty="0"/>
          </a:p>
          <a:p>
            <a:pPr marL="342900" lvl="0" indent="-342900">
              <a:lnSpc>
                <a:spcPct val="100000"/>
              </a:lnSpc>
              <a:buClr>
                <a:srgbClr val="000000"/>
              </a:buClr>
              <a:buFont typeface="Arial"/>
              <a:buChar char="•"/>
            </a:pPr>
            <a:endParaRPr lang="ru-RU" dirty="0"/>
          </a:p>
          <a:p>
            <a:pPr marL="342900" lvl="0" indent="-342900">
              <a:lnSpc>
                <a:spcPct val="100000"/>
              </a:lnSpc>
              <a:buClr>
                <a:srgbClr val="000000"/>
              </a:buClr>
              <a:buFont typeface="Arial"/>
              <a:buChar char="•"/>
            </a:pPr>
            <a:r>
              <a:rPr lang="ru-RU" dirty="0" err="1"/>
              <a:t>липаздар</a:t>
            </a:r>
            <a:r>
              <a:rPr lang="ru-RU" dirty="0"/>
              <a:t> - май </a:t>
            </a:r>
            <a:r>
              <a:rPr lang="ru-RU" dirty="0" err="1"/>
              <a:t>сіңіретін</a:t>
            </a:r>
            <a:r>
              <a:rPr lang="ru-RU" dirty="0"/>
              <a:t> </a:t>
            </a:r>
            <a:r>
              <a:rPr lang="ru-RU" dirty="0" err="1"/>
              <a:t>ферменттер</a:t>
            </a:r>
            <a:endParaRPr lang="ru-RU" dirty="0"/>
          </a:p>
          <a:p>
            <a:pPr marL="342900" lvl="0" indent="-342900">
              <a:lnSpc>
                <a:spcPct val="100000"/>
              </a:lnSpc>
              <a:buClr>
                <a:srgbClr val="000000"/>
              </a:buClr>
              <a:buFont typeface="Arial"/>
              <a:buChar char="•"/>
            </a:pPr>
            <a:r>
              <a:rPr lang="ru-RU" dirty="0" err="1"/>
              <a:t>тілдің</a:t>
            </a:r>
            <a:r>
              <a:rPr lang="ru-RU" dirty="0"/>
              <a:t> </a:t>
            </a:r>
            <a:r>
              <a:rPr lang="ru-RU" dirty="0" err="1"/>
              <a:t>ішкі</a:t>
            </a:r>
            <a:r>
              <a:rPr lang="ru-RU" dirty="0"/>
              <a:t> </a:t>
            </a:r>
            <a:r>
              <a:rPr lang="ru-RU" dirty="0" err="1"/>
              <a:t>сілекей</a:t>
            </a:r>
            <a:r>
              <a:rPr lang="ru-RU" dirty="0"/>
              <a:t> </a:t>
            </a:r>
            <a:r>
              <a:rPr lang="ru-RU" dirty="0" err="1"/>
              <a:t>бездерінен</a:t>
            </a:r>
            <a:r>
              <a:rPr lang="ru-RU" dirty="0"/>
              <a:t> </a:t>
            </a:r>
            <a:r>
              <a:rPr lang="ru-RU" dirty="0" err="1"/>
              <a:t>бөлінетін</a:t>
            </a:r>
            <a:r>
              <a:rPr lang="ru-RU" dirty="0"/>
              <a:t> </a:t>
            </a:r>
            <a:r>
              <a:rPr lang="ru-RU" dirty="0" err="1"/>
              <a:t>тілдік</a:t>
            </a:r>
            <a:r>
              <a:rPr lang="ru-RU" dirty="0"/>
              <a:t> липаза</a:t>
            </a:r>
          </a:p>
          <a:p>
            <a:pPr marL="342900" lvl="0" indent="-342900">
              <a:lnSpc>
                <a:spcPct val="100000"/>
              </a:lnSpc>
              <a:buClr>
                <a:srgbClr val="000000"/>
              </a:buClr>
              <a:buFont typeface="Arial"/>
              <a:buChar char="•"/>
            </a:pPr>
            <a:r>
              <a:rPr lang="ru-RU" dirty="0" err="1"/>
              <a:t>панкреатиялық</a:t>
            </a:r>
            <a:r>
              <a:rPr lang="ru-RU" dirty="0"/>
              <a:t> липаза - </a:t>
            </a:r>
            <a:r>
              <a:rPr lang="ru-RU" dirty="0" err="1"/>
              <a:t>аш</a:t>
            </a:r>
            <a:r>
              <a:rPr lang="ru-RU" dirty="0"/>
              <a:t> </a:t>
            </a:r>
            <a:r>
              <a:rPr lang="ru-RU" dirty="0" err="1"/>
              <a:t>ішекте</a:t>
            </a:r>
            <a:r>
              <a:rPr lang="ru-RU" dirty="0"/>
              <a:t> </a:t>
            </a:r>
            <a:r>
              <a:rPr lang="ru-RU" dirty="0" err="1"/>
              <a:t>майлардың</a:t>
            </a:r>
            <a:r>
              <a:rPr lang="ru-RU" dirty="0"/>
              <a:t> </a:t>
            </a:r>
            <a:r>
              <a:rPr lang="ru-RU" dirty="0" err="1"/>
              <a:t>көп</a:t>
            </a:r>
            <a:r>
              <a:rPr lang="ru-RU" dirty="0"/>
              <a:t> </a:t>
            </a:r>
            <a:r>
              <a:rPr lang="ru-RU" dirty="0" err="1"/>
              <a:t>бөлігі</a:t>
            </a:r>
            <a:r>
              <a:rPr lang="ru-RU" dirty="0"/>
              <a:t> </a:t>
            </a:r>
            <a:r>
              <a:rPr lang="ru-RU" dirty="0" err="1"/>
              <a:t>қорытылады</a:t>
            </a:r>
            <a:endParaRPr lang="ru-RU" dirty="0"/>
          </a:p>
          <a:p>
            <a:pPr marL="342900" lvl="0" indent="-342900">
              <a:lnSpc>
                <a:spcPct val="100000"/>
              </a:lnSpc>
              <a:buClr>
                <a:srgbClr val="000000"/>
              </a:buClr>
              <a:buFont typeface="Arial"/>
              <a:buChar char="•"/>
            </a:pPr>
            <a:r>
              <a:rPr lang="ru-RU" dirty="0" err="1"/>
              <a:t>өт</a:t>
            </a:r>
            <a:endParaRPr lang="ru-RU" dirty="0"/>
          </a:p>
          <a:p>
            <a:pPr marL="342900" lvl="0" indent="-342900">
              <a:lnSpc>
                <a:spcPct val="100000"/>
              </a:lnSpc>
              <a:buClr>
                <a:srgbClr val="000000"/>
              </a:buClr>
              <a:buFont typeface="Arial"/>
              <a:buChar char="•"/>
            </a:pPr>
            <a:r>
              <a:rPr lang="ru-RU" dirty="0"/>
              <a:t>лецитин </a:t>
            </a:r>
            <a:r>
              <a:rPr lang="ru-RU" dirty="0" err="1"/>
              <a:t>және</a:t>
            </a:r>
            <a:r>
              <a:rPr lang="ru-RU" dirty="0"/>
              <a:t> </a:t>
            </a:r>
            <a:r>
              <a:rPr lang="ru-RU" dirty="0" err="1"/>
              <a:t>өт</a:t>
            </a:r>
            <a:r>
              <a:rPr lang="ru-RU" dirty="0"/>
              <a:t> </a:t>
            </a:r>
            <a:r>
              <a:rPr lang="ru-RU" dirty="0" err="1"/>
              <a:t>қышқылдары</a:t>
            </a:r>
            <a:endParaRPr dirty="0"/>
          </a:p>
        </p:txBody>
      </p:sp>
      <p:grpSp>
        <p:nvGrpSpPr>
          <p:cNvPr id="313" name="Google Shape;313;p27"/>
          <p:cNvGrpSpPr/>
          <p:nvPr/>
        </p:nvGrpSpPr>
        <p:grpSpPr>
          <a:xfrm>
            <a:off x="211129" y="4708067"/>
            <a:ext cx="980374" cy="1007340"/>
            <a:chOff x="-2" y="-1"/>
            <a:chExt cx="980373" cy="1007339"/>
          </a:xfrm>
        </p:grpSpPr>
        <p:sp>
          <p:nvSpPr>
            <p:cNvPr id="314" name="Google Shape;314;p27"/>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315" name="Google Shape;315;p27"/>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316" name="Google Shape;316;p27"/>
            <p:cNvGrpSpPr/>
            <p:nvPr/>
          </p:nvGrpSpPr>
          <p:grpSpPr>
            <a:xfrm>
              <a:off x="142133" y="146025"/>
              <a:ext cx="696256" cy="715332"/>
              <a:chOff x="-2" y="-1"/>
              <a:chExt cx="696255" cy="715331"/>
            </a:xfrm>
          </p:grpSpPr>
          <p:sp>
            <p:nvSpPr>
              <p:cNvPr id="317" name="Google Shape;317;p27"/>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318" name="Google Shape;318;p27"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319" name="Google Shape;319;p27"/>
          <p:cNvSpPr txBox="1"/>
          <p:nvPr/>
        </p:nvSpPr>
        <p:spPr>
          <a:xfrm>
            <a:off x="1371599" y="4597400"/>
            <a:ext cx="7045674" cy="1449388"/>
          </a:xfrm>
          <a:prstGeom prst="rect">
            <a:avLst/>
          </a:prstGeom>
          <a:noFill/>
          <a:ln>
            <a:noFill/>
          </a:ln>
        </p:spPr>
        <p:txBody>
          <a:bodyPr spcFirstLastPara="1" wrap="square" lIns="45700" tIns="45700" rIns="45700" bIns="45700" anchor="ctr" anchorCtr="0">
            <a:normAutofit/>
          </a:bodyPr>
          <a:lstStyle/>
          <a:p>
            <a:pPr lvl="0">
              <a:buSzPts val="3132"/>
            </a:pPr>
            <a:r>
              <a:rPr lang="ru-RU" dirty="0" err="1"/>
              <a:t>Ауыздан</a:t>
            </a:r>
            <a:r>
              <a:rPr lang="ru-RU" dirty="0"/>
              <a:t> </a:t>
            </a:r>
            <a:r>
              <a:rPr lang="ru-RU" dirty="0" err="1"/>
              <a:t>ащы</a:t>
            </a:r>
            <a:r>
              <a:rPr lang="ru-RU" dirty="0"/>
              <a:t> </a:t>
            </a:r>
            <a:r>
              <a:rPr lang="ru-RU" dirty="0" err="1"/>
              <a:t>ішекке</a:t>
            </a:r>
            <a:r>
              <a:rPr lang="ru-RU" dirty="0"/>
              <a:t> </a:t>
            </a:r>
            <a:r>
              <a:rPr lang="ru-RU" dirty="0" err="1"/>
              <a:t>дейінгі</a:t>
            </a:r>
            <a:r>
              <a:rPr lang="ru-RU" dirty="0"/>
              <a:t> </a:t>
            </a:r>
            <a:r>
              <a:rPr lang="ru-RU" dirty="0" err="1"/>
              <a:t>майды</a:t>
            </a:r>
            <a:r>
              <a:rPr lang="ru-RU" dirty="0"/>
              <a:t> </a:t>
            </a:r>
            <a:r>
              <a:rPr lang="ru-RU" dirty="0" err="1"/>
              <a:t>қорыту</a:t>
            </a:r>
            <a:r>
              <a:rPr lang="ru-RU" dirty="0"/>
              <a:t> </a:t>
            </a:r>
            <a:r>
              <a:rPr lang="ru-RU" dirty="0" err="1"/>
              <a:t>қадамдарын</a:t>
            </a:r>
            <a:r>
              <a:rPr lang="ru-RU" dirty="0"/>
              <a:t> </a:t>
            </a:r>
            <a:r>
              <a:rPr lang="ru-RU" dirty="0" err="1"/>
              <a:t>сипаттаңыз</a:t>
            </a:r>
            <a:r>
              <a:rPr lang="ru-RU"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additive="base">
                                        <p:cTn id="7" dur="300"/>
                                        <p:tgtEl>
                                          <p:spTgt spid="313"/>
                                        </p:tgtEl>
                                        <p:attrNameLst>
                                          <p:attrName>ppt_w</p:attrName>
                                        </p:attrNameLst>
                                      </p:cBhvr>
                                      <p:tavLst>
                                        <p:tav tm="0">
                                          <p:val>
                                            <p:strVal val="0"/>
                                          </p:val>
                                        </p:tav>
                                        <p:tav tm="100000">
                                          <p:val>
                                            <p:strVal val="#ppt_w"/>
                                          </p:val>
                                        </p:tav>
                                      </p:tavLst>
                                    </p:anim>
                                    <p:anim calcmode="lin" valueType="num">
                                      <p:cBhvr additive="base">
                                        <p:cTn id="8" dur="300"/>
                                        <p:tgtEl>
                                          <p:spTgt spid="3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8"/>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28</a:t>
            </a:fld>
            <a:endParaRPr/>
          </a:p>
        </p:txBody>
      </p:sp>
      <p:sp>
        <p:nvSpPr>
          <p:cNvPr id="325" name="Google Shape;325;p28"/>
          <p:cNvSpPr txBox="1">
            <a:spLocks noGrp="1"/>
          </p:cNvSpPr>
          <p:nvPr>
            <p:ph type="title" idx="4294967295"/>
          </p:nvPr>
        </p:nvSpPr>
        <p:spPr>
          <a:xfrm>
            <a:off x="-1981201" y="507999"/>
            <a:ext cx="9144002" cy="1143002"/>
          </a:xfrm>
          <a:prstGeom prst="rect">
            <a:avLst/>
          </a:prstGeom>
          <a:noFill/>
          <a:ln>
            <a:noFill/>
          </a:ln>
        </p:spPr>
        <p:txBody>
          <a:bodyPr spcFirstLastPara="1" wrap="square" lIns="45700" tIns="45700" rIns="45700" bIns="45700" anchor="ctr" anchorCtr="0">
            <a:normAutofit/>
          </a:bodyPr>
          <a:lstStyle/>
          <a:p>
            <a:pPr lvl="0" algn="ctr">
              <a:buSzPts val="2800"/>
            </a:pPr>
            <a:r>
              <a:rPr lang="ru-RU" sz="2800" b="1" dirty="0"/>
              <a:t>эмульсия </a:t>
            </a:r>
            <a:r>
              <a:rPr lang="ru-RU" sz="2800" b="1" dirty="0" err="1"/>
              <a:t>тамшылары</a:t>
            </a:r>
            <a:endParaRPr sz="2800" b="0" i="0" u="none" strike="noStrike" cap="none" dirty="0">
              <a:solidFill>
                <a:srgbClr val="000000"/>
              </a:solidFill>
              <a:latin typeface="Arial"/>
              <a:ea typeface="Arial"/>
              <a:cs typeface="Arial"/>
              <a:sym typeface="Arial"/>
            </a:endParaRPr>
          </a:p>
        </p:txBody>
      </p:sp>
      <p:sp>
        <p:nvSpPr>
          <p:cNvPr id="326" name="Google Shape;326;p28"/>
          <p:cNvSpPr txBox="1">
            <a:spLocks noGrp="1"/>
          </p:cNvSpPr>
          <p:nvPr>
            <p:ph type="body" idx="4294967295"/>
          </p:nvPr>
        </p:nvSpPr>
        <p:spPr>
          <a:xfrm>
            <a:off x="404018" y="1382489"/>
            <a:ext cx="8335964" cy="4093022"/>
          </a:xfrm>
          <a:prstGeom prst="rect">
            <a:avLst/>
          </a:prstGeom>
          <a:noFill/>
          <a:ln>
            <a:noFill/>
          </a:ln>
        </p:spPr>
        <p:txBody>
          <a:bodyPr spcFirstLastPara="1" wrap="square" lIns="45700" tIns="45700" rIns="45700" bIns="45700" anchor="t" anchorCtr="0">
            <a:normAutofit/>
          </a:bodyPr>
          <a:lstStyle/>
          <a:p>
            <a:pPr marL="342900" lvl="0" indent="-342900">
              <a:lnSpc>
                <a:spcPct val="100000"/>
              </a:lnSpc>
              <a:buClr>
                <a:srgbClr val="000000"/>
              </a:buClr>
              <a:buFont typeface="Arial"/>
              <a:buChar char="•"/>
            </a:pPr>
            <a:r>
              <a:rPr lang="ru-RU" dirty="0" err="1" smtClean="0">
                <a:solidFill>
                  <a:srgbClr val="000000"/>
                </a:solidFill>
              </a:rPr>
              <a:t>Асқазанның</a:t>
            </a:r>
            <a:r>
              <a:rPr lang="ru-RU" dirty="0" smtClean="0">
                <a:solidFill>
                  <a:srgbClr val="000000"/>
                </a:solidFill>
              </a:rPr>
              <a:t> </a:t>
            </a:r>
            <a:r>
              <a:rPr lang="ru-RU" dirty="0" err="1">
                <a:solidFill>
                  <a:srgbClr val="000000"/>
                </a:solidFill>
              </a:rPr>
              <a:t>күшті</a:t>
            </a:r>
            <a:r>
              <a:rPr lang="ru-RU" dirty="0">
                <a:solidFill>
                  <a:srgbClr val="000000"/>
                </a:solidFill>
              </a:rPr>
              <a:t> </a:t>
            </a:r>
            <a:r>
              <a:rPr lang="ru-RU" dirty="0" err="1">
                <a:solidFill>
                  <a:srgbClr val="000000"/>
                </a:solidFill>
              </a:rPr>
              <a:t>антральды</a:t>
            </a:r>
            <a:r>
              <a:rPr lang="ru-RU" dirty="0">
                <a:solidFill>
                  <a:srgbClr val="000000"/>
                </a:solidFill>
              </a:rPr>
              <a:t> </a:t>
            </a:r>
            <a:r>
              <a:rPr lang="ru-RU" dirty="0" err="1">
                <a:solidFill>
                  <a:srgbClr val="000000"/>
                </a:solidFill>
              </a:rPr>
              <a:t>сорғысы</a:t>
            </a:r>
            <a:r>
              <a:rPr lang="ru-RU" dirty="0">
                <a:solidFill>
                  <a:srgbClr val="000000"/>
                </a:solidFill>
              </a:rPr>
              <a:t> </a:t>
            </a:r>
            <a:r>
              <a:rPr lang="ru-RU" dirty="0" err="1">
                <a:solidFill>
                  <a:srgbClr val="000000"/>
                </a:solidFill>
              </a:rPr>
              <a:t>майды</a:t>
            </a:r>
            <a:r>
              <a:rPr lang="ru-RU" dirty="0">
                <a:solidFill>
                  <a:srgbClr val="000000"/>
                </a:solidFill>
              </a:rPr>
              <a:t> </a:t>
            </a:r>
            <a:r>
              <a:rPr lang="ru-RU" dirty="0" err="1">
                <a:solidFill>
                  <a:srgbClr val="000000"/>
                </a:solidFill>
              </a:rPr>
              <a:t>сулы</a:t>
            </a:r>
            <a:r>
              <a:rPr lang="ru-RU" dirty="0">
                <a:solidFill>
                  <a:srgbClr val="000000"/>
                </a:solidFill>
              </a:rPr>
              <a:t> химия </a:t>
            </a:r>
            <a:r>
              <a:rPr lang="ru-RU" dirty="0" err="1">
                <a:solidFill>
                  <a:srgbClr val="000000"/>
                </a:solidFill>
              </a:rPr>
              <a:t>арқылы</a:t>
            </a:r>
            <a:r>
              <a:rPr lang="ru-RU" dirty="0">
                <a:solidFill>
                  <a:srgbClr val="000000"/>
                </a:solidFill>
              </a:rPr>
              <a:t> </a:t>
            </a:r>
            <a:r>
              <a:rPr lang="ru-RU" dirty="0" err="1">
                <a:solidFill>
                  <a:srgbClr val="000000"/>
                </a:solidFill>
              </a:rPr>
              <a:t>таралған</a:t>
            </a:r>
            <a:r>
              <a:rPr lang="ru-RU" dirty="0">
                <a:solidFill>
                  <a:srgbClr val="000000"/>
                </a:solidFill>
              </a:rPr>
              <a:t> </a:t>
            </a:r>
            <a:r>
              <a:rPr lang="ru-RU" dirty="0" err="1">
                <a:solidFill>
                  <a:srgbClr val="000000"/>
                </a:solidFill>
              </a:rPr>
              <a:t>ұсақ</a:t>
            </a:r>
            <a:r>
              <a:rPr lang="ru-RU" dirty="0">
                <a:solidFill>
                  <a:srgbClr val="000000"/>
                </a:solidFill>
              </a:rPr>
              <a:t> </a:t>
            </a:r>
            <a:r>
              <a:rPr lang="ru-RU" dirty="0" err="1">
                <a:solidFill>
                  <a:srgbClr val="000000"/>
                </a:solidFill>
              </a:rPr>
              <a:t>тамшыларға</a:t>
            </a:r>
            <a:r>
              <a:rPr lang="ru-RU" dirty="0">
                <a:solidFill>
                  <a:srgbClr val="000000"/>
                </a:solidFill>
              </a:rPr>
              <a:t> </a:t>
            </a:r>
            <a:r>
              <a:rPr lang="ru-RU" dirty="0" err="1">
                <a:solidFill>
                  <a:srgbClr val="000000"/>
                </a:solidFill>
              </a:rPr>
              <a:t>бөліп</a:t>
            </a:r>
            <a:r>
              <a:rPr lang="ru-RU" dirty="0">
                <a:solidFill>
                  <a:srgbClr val="000000"/>
                </a:solidFill>
              </a:rPr>
              <a:t>, </a:t>
            </a:r>
            <a:r>
              <a:rPr lang="ru-RU" dirty="0" err="1">
                <a:solidFill>
                  <a:srgbClr val="000000"/>
                </a:solidFill>
              </a:rPr>
              <a:t>оның</a:t>
            </a:r>
            <a:r>
              <a:rPr lang="ru-RU" dirty="0">
                <a:solidFill>
                  <a:srgbClr val="000000"/>
                </a:solidFill>
              </a:rPr>
              <a:t> </a:t>
            </a:r>
            <a:r>
              <a:rPr lang="ru-RU" dirty="0" err="1">
                <a:solidFill>
                  <a:srgbClr val="000000"/>
                </a:solidFill>
              </a:rPr>
              <a:t>беткі</a:t>
            </a:r>
            <a:r>
              <a:rPr lang="ru-RU" dirty="0">
                <a:solidFill>
                  <a:srgbClr val="000000"/>
                </a:solidFill>
              </a:rPr>
              <a:t> </a:t>
            </a:r>
            <a:r>
              <a:rPr lang="ru-RU" dirty="0" err="1">
                <a:solidFill>
                  <a:srgbClr val="000000"/>
                </a:solidFill>
              </a:rPr>
              <a:t>жағын</a:t>
            </a:r>
            <a:r>
              <a:rPr lang="ru-RU" dirty="0">
                <a:solidFill>
                  <a:srgbClr val="000000"/>
                </a:solidFill>
              </a:rPr>
              <a:t> </a:t>
            </a:r>
            <a:r>
              <a:rPr lang="ru-RU" dirty="0" err="1">
                <a:solidFill>
                  <a:srgbClr val="000000"/>
                </a:solidFill>
              </a:rPr>
              <a:t>ферментативті</a:t>
            </a:r>
            <a:r>
              <a:rPr lang="ru-RU" dirty="0">
                <a:solidFill>
                  <a:srgbClr val="000000"/>
                </a:solidFill>
              </a:rPr>
              <a:t> </a:t>
            </a:r>
            <a:r>
              <a:rPr lang="ru-RU" dirty="0" err="1">
                <a:solidFill>
                  <a:srgbClr val="000000"/>
                </a:solidFill>
              </a:rPr>
              <a:t>әсерге</a:t>
            </a:r>
            <a:r>
              <a:rPr lang="ru-RU" dirty="0">
                <a:solidFill>
                  <a:srgbClr val="000000"/>
                </a:solidFill>
              </a:rPr>
              <a:t> </a:t>
            </a:r>
            <a:r>
              <a:rPr lang="ru-RU" dirty="0" err="1">
                <a:solidFill>
                  <a:srgbClr val="000000"/>
                </a:solidFill>
              </a:rPr>
              <a:t>ұшыратады</a:t>
            </a:r>
            <a:r>
              <a:rPr lang="ru-RU" dirty="0" smtClean="0">
                <a:solidFill>
                  <a:srgbClr val="000000"/>
                </a:solidFill>
              </a:rPr>
              <a:t>.</a:t>
            </a:r>
            <a:endParaRPr sz="1200" dirty="0"/>
          </a:p>
        </p:txBody>
      </p:sp>
      <p:grpSp>
        <p:nvGrpSpPr>
          <p:cNvPr id="327" name="Google Shape;327;p28"/>
          <p:cNvGrpSpPr/>
          <p:nvPr/>
        </p:nvGrpSpPr>
        <p:grpSpPr>
          <a:xfrm>
            <a:off x="211129" y="4708067"/>
            <a:ext cx="980374" cy="1007340"/>
            <a:chOff x="-2" y="-1"/>
            <a:chExt cx="980373" cy="1007339"/>
          </a:xfrm>
        </p:grpSpPr>
        <p:sp>
          <p:nvSpPr>
            <p:cNvPr id="328" name="Google Shape;328;p28"/>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329" name="Google Shape;329;p28"/>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330" name="Google Shape;330;p28"/>
            <p:cNvGrpSpPr/>
            <p:nvPr/>
          </p:nvGrpSpPr>
          <p:grpSpPr>
            <a:xfrm>
              <a:off x="142133" y="146025"/>
              <a:ext cx="696256" cy="715332"/>
              <a:chOff x="-2" y="-1"/>
              <a:chExt cx="696255" cy="715331"/>
            </a:xfrm>
          </p:grpSpPr>
          <p:sp>
            <p:nvSpPr>
              <p:cNvPr id="331" name="Google Shape;331;p28"/>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332" name="Google Shape;332;p28"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333" name="Google Shape;333;p28"/>
          <p:cNvSpPr txBox="1"/>
          <p:nvPr/>
        </p:nvSpPr>
        <p:spPr>
          <a:xfrm>
            <a:off x="1371599" y="4597400"/>
            <a:ext cx="7045674" cy="1449388"/>
          </a:xfrm>
          <a:prstGeom prst="rect">
            <a:avLst/>
          </a:prstGeom>
          <a:noFill/>
          <a:ln>
            <a:noFill/>
          </a:ln>
        </p:spPr>
        <p:txBody>
          <a:bodyPr spcFirstLastPara="1" wrap="square" lIns="45700" tIns="45700" rIns="45700" bIns="45700" anchor="ctr" anchorCtr="0">
            <a:normAutofit/>
          </a:bodyPr>
          <a:lstStyle/>
          <a:p>
            <a:pPr lvl="0">
              <a:buSzPts val="3132"/>
            </a:pPr>
            <a:r>
              <a:rPr lang="ru-RU" dirty="0"/>
              <a:t>Осы </a:t>
            </a:r>
            <a:r>
              <a:rPr lang="ru-RU" dirty="0" err="1"/>
              <a:t>процестегі</a:t>
            </a:r>
            <a:r>
              <a:rPr lang="ru-RU" dirty="0"/>
              <a:t> </a:t>
            </a:r>
            <a:r>
              <a:rPr lang="ru-RU" dirty="0" err="1"/>
              <a:t>өт</a:t>
            </a:r>
            <a:r>
              <a:rPr lang="ru-RU" dirty="0"/>
              <a:t> </a:t>
            </a:r>
            <a:r>
              <a:rPr lang="ru-RU" dirty="0" err="1"/>
              <a:t>қышқылдары</a:t>
            </a:r>
            <a:r>
              <a:rPr lang="ru-RU" dirty="0"/>
              <a:t> мен </a:t>
            </a:r>
            <a:r>
              <a:rPr lang="ru-RU" dirty="0" err="1"/>
              <a:t>лецитиннің</a:t>
            </a:r>
            <a:r>
              <a:rPr lang="ru-RU" dirty="0"/>
              <a:t> </a:t>
            </a:r>
            <a:r>
              <a:rPr lang="ru-RU" dirty="0" err="1"/>
              <a:t>рөлін</a:t>
            </a:r>
            <a:r>
              <a:rPr lang="ru-RU" dirty="0"/>
              <a:t> </a:t>
            </a:r>
            <a:r>
              <a:rPr lang="ru-RU" dirty="0" err="1"/>
              <a:t>сипаттаңыз</a:t>
            </a:r>
            <a:r>
              <a:rPr lang="ru-RU"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 calcmode="lin" valueType="num">
                                      <p:cBhvr additive="base">
                                        <p:cTn id="7" dur="300"/>
                                        <p:tgtEl>
                                          <p:spTgt spid="327"/>
                                        </p:tgtEl>
                                        <p:attrNameLst>
                                          <p:attrName>ppt_w</p:attrName>
                                        </p:attrNameLst>
                                      </p:cBhvr>
                                      <p:tavLst>
                                        <p:tav tm="0">
                                          <p:val>
                                            <p:strVal val="0"/>
                                          </p:val>
                                        </p:tav>
                                        <p:tav tm="100000">
                                          <p:val>
                                            <p:strVal val="#ppt_w"/>
                                          </p:val>
                                        </p:tav>
                                      </p:tavLst>
                                    </p:anim>
                                    <p:anim calcmode="lin" valueType="num">
                                      <p:cBhvr additive="base">
                                        <p:cTn id="8" dur="300"/>
                                        <p:tgtEl>
                                          <p:spTgt spid="3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9"/>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29</a:t>
            </a:fld>
            <a:endParaRPr/>
          </a:p>
        </p:txBody>
      </p:sp>
      <p:sp>
        <p:nvSpPr>
          <p:cNvPr id="339" name="Google Shape;339;p29"/>
          <p:cNvSpPr txBox="1">
            <a:spLocks noGrp="1"/>
          </p:cNvSpPr>
          <p:nvPr>
            <p:ph type="title" idx="4294967295"/>
          </p:nvPr>
        </p:nvSpPr>
        <p:spPr>
          <a:xfrm>
            <a:off x="-1" y="0"/>
            <a:ext cx="9144002" cy="9144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kk-KZ" sz="4400" b="1" dirty="0" smtClean="0"/>
              <a:t>Липидті сіңіру</a:t>
            </a:r>
            <a:endParaRPr dirty="0"/>
          </a:p>
        </p:txBody>
      </p:sp>
      <p:sp>
        <p:nvSpPr>
          <p:cNvPr id="340" name="Google Shape;340;p29"/>
          <p:cNvSpPr txBox="1">
            <a:spLocks noGrp="1"/>
          </p:cNvSpPr>
          <p:nvPr>
            <p:ph type="body" idx="4294967295"/>
          </p:nvPr>
        </p:nvSpPr>
        <p:spPr>
          <a:xfrm>
            <a:off x="304800" y="692696"/>
            <a:ext cx="8626475" cy="6165304"/>
          </a:xfrm>
          <a:prstGeom prst="rect">
            <a:avLst/>
          </a:prstGeom>
          <a:noFill/>
          <a:ln>
            <a:noFill/>
          </a:ln>
        </p:spPr>
        <p:txBody>
          <a:bodyPr spcFirstLastPara="1" wrap="square" lIns="45700" tIns="45700" rIns="45700" bIns="45700" anchor="t" anchorCtr="0">
            <a:normAutofit fontScale="92500" lnSpcReduction="20000"/>
          </a:bodyPr>
          <a:lstStyle/>
          <a:p>
            <a:pPr marL="342900" lvl="0" indent="-342900" algn="l" rtl="0">
              <a:lnSpc>
                <a:spcPct val="100000"/>
              </a:lnSpc>
              <a:spcBef>
                <a:spcPts val="0"/>
              </a:spcBef>
              <a:spcAft>
                <a:spcPts val="0"/>
              </a:spcAft>
              <a:buClr>
                <a:srgbClr val="000000"/>
              </a:buClr>
              <a:buSzPts val="3200"/>
              <a:buFont typeface="Arial"/>
              <a:buNone/>
            </a:pPr>
            <a:endParaRPr sz="3200" b="1" dirty="0">
              <a:solidFill>
                <a:srgbClr val="000000"/>
              </a:solidFill>
            </a:endParaRPr>
          </a:p>
          <a:p>
            <a:pPr marL="0" lvl="0" indent="0">
              <a:lnSpc>
                <a:spcPct val="100000"/>
              </a:lnSpc>
              <a:spcBef>
                <a:spcPts val="500"/>
              </a:spcBef>
              <a:buClr>
                <a:srgbClr val="000000"/>
              </a:buClr>
              <a:buNone/>
            </a:pPr>
            <a:r>
              <a:rPr lang="ru-RU" b="1" dirty="0" err="1">
                <a:solidFill>
                  <a:schemeClr val="tx1"/>
                </a:solidFill>
              </a:rPr>
              <a:t>мицеллалар</a:t>
            </a:r>
            <a:endParaRPr lang="ru-RU" b="1" dirty="0">
              <a:solidFill>
                <a:schemeClr val="tx1"/>
              </a:solidFill>
            </a:endParaRPr>
          </a:p>
          <a:p>
            <a:pPr marL="342900" lvl="0" indent="-342900">
              <a:lnSpc>
                <a:spcPct val="100000"/>
              </a:lnSpc>
              <a:spcBef>
                <a:spcPts val="500"/>
              </a:spcBef>
              <a:buClr>
                <a:srgbClr val="000000"/>
              </a:buClr>
              <a:buFont typeface="Arial"/>
              <a:buChar char="•"/>
            </a:pPr>
            <a:r>
              <a:rPr lang="ru-RU" b="1" dirty="0" err="1">
                <a:solidFill>
                  <a:schemeClr val="tx1"/>
                </a:solidFill>
              </a:rPr>
              <a:t>бауырда</a:t>
            </a:r>
            <a:r>
              <a:rPr lang="ru-RU" b="1" dirty="0">
                <a:solidFill>
                  <a:schemeClr val="tx1"/>
                </a:solidFill>
              </a:rPr>
              <a:t> </a:t>
            </a:r>
            <a:r>
              <a:rPr lang="ru-RU" b="1" dirty="0" err="1">
                <a:solidFill>
                  <a:schemeClr val="tx1"/>
                </a:solidFill>
              </a:rPr>
              <a:t>жасалған</a:t>
            </a:r>
            <a:endParaRPr lang="ru-RU" b="1" dirty="0">
              <a:solidFill>
                <a:schemeClr val="tx1"/>
              </a:solidFill>
            </a:endParaRPr>
          </a:p>
          <a:p>
            <a:pPr marL="342900" lvl="0" indent="-342900">
              <a:lnSpc>
                <a:spcPct val="100000"/>
              </a:lnSpc>
              <a:spcBef>
                <a:spcPts val="500"/>
              </a:spcBef>
              <a:buClr>
                <a:srgbClr val="000000"/>
              </a:buClr>
              <a:buFont typeface="Arial"/>
              <a:buChar char="•"/>
            </a:pPr>
            <a:r>
              <a:rPr lang="ru-RU" b="1" dirty="0" err="1">
                <a:solidFill>
                  <a:schemeClr val="tx1"/>
                </a:solidFill>
              </a:rPr>
              <a:t>гидрофильді</a:t>
            </a:r>
            <a:r>
              <a:rPr lang="ru-RU" b="1" dirty="0">
                <a:solidFill>
                  <a:schemeClr val="tx1"/>
                </a:solidFill>
              </a:rPr>
              <a:t> </a:t>
            </a:r>
            <a:r>
              <a:rPr lang="ru-RU" b="1" dirty="0" err="1">
                <a:solidFill>
                  <a:schemeClr val="tx1"/>
                </a:solidFill>
              </a:rPr>
              <a:t>бүйірлік</a:t>
            </a:r>
            <a:r>
              <a:rPr lang="ru-RU" b="1" dirty="0">
                <a:solidFill>
                  <a:schemeClr val="tx1"/>
                </a:solidFill>
              </a:rPr>
              <a:t> </a:t>
            </a:r>
            <a:r>
              <a:rPr lang="ru-RU" b="1" dirty="0" err="1">
                <a:solidFill>
                  <a:schemeClr val="tx1"/>
                </a:solidFill>
              </a:rPr>
              <a:t>топтары</a:t>
            </a:r>
            <a:r>
              <a:rPr lang="ru-RU" b="1" dirty="0">
                <a:solidFill>
                  <a:schemeClr val="tx1"/>
                </a:solidFill>
              </a:rPr>
              <a:t> </a:t>
            </a:r>
            <a:r>
              <a:rPr lang="ru-RU" b="1" dirty="0" err="1">
                <a:solidFill>
                  <a:schemeClr val="tx1"/>
                </a:solidFill>
              </a:rPr>
              <a:t>сыртқа</a:t>
            </a:r>
            <a:r>
              <a:rPr lang="ru-RU" b="1" dirty="0">
                <a:solidFill>
                  <a:schemeClr val="tx1"/>
                </a:solidFill>
              </a:rPr>
              <a:t> </a:t>
            </a:r>
            <a:r>
              <a:rPr lang="ru-RU" b="1" dirty="0" err="1">
                <a:solidFill>
                  <a:schemeClr val="tx1"/>
                </a:solidFill>
              </a:rPr>
              <a:t>қараған</a:t>
            </a:r>
            <a:r>
              <a:rPr lang="ru-RU" b="1" dirty="0">
                <a:solidFill>
                  <a:schemeClr val="tx1"/>
                </a:solidFill>
              </a:rPr>
              <a:t> </a:t>
            </a:r>
            <a:r>
              <a:rPr lang="ru-RU" b="1" dirty="0" err="1">
                <a:solidFill>
                  <a:schemeClr val="tx1"/>
                </a:solidFill>
              </a:rPr>
              <a:t>және</a:t>
            </a:r>
            <a:r>
              <a:rPr lang="ru-RU" b="1" dirty="0">
                <a:solidFill>
                  <a:schemeClr val="tx1"/>
                </a:solidFill>
              </a:rPr>
              <a:t> </a:t>
            </a:r>
            <a:r>
              <a:rPr lang="ru-RU" b="1" dirty="0" err="1">
                <a:solidFill>
                  <a:schemeClr val="tx1"/>
                </a:solidFill>
              </a:rPr>
              <a:t>олардың</a:t>
            </a:r>
            <a:r>
              <a:rPr lang="ru-RU" b="1" dirty="0">
                <a:solidFill>
                  <a:schemeClr val="tx1"/>
                </a:solidFill>
              </a:rPr>
              <a:t> </a:t>
            </a:r>
            <a:r>
              <a:rPr lang="ru-RU" b="1" dirty="0" err="1">
                <a:solidFill>
                  <a:schemeClr val="tx1"/>
                </a:solidFill>
              </a:rPr>
              <a:t>гидрофобты</a:t>
            </a:r>
            <a:r>
              <a:rPr lang="ru-RU" b="1" dirty="0">
                <a:solidFill>
                  <a:schemeClr val="tx1"/>
                </a:solidFill>
              </a:rPr>
              <a:t> </a:t>
            </a:r>
            <a:r>
              <a:rPr lang="ru-RU" b="1" dirty="0" err="1">
                <a:solidFill>
                  <a:schemeClr val="tx1"/>
                </a:solidFill>
              </a:rPr>
              <a:t>стероидты</a:t>
            </a:r>
            <a:r>
              <a:rPr lang="ru-RU" b="1" dirty="0">
                <a:solidFill>
                  <a:schemeClr val="tx1"/>
                </a:solidFill>
              </a:rPr>
              <a:t> </a:t>
            </a:r>
            <a:r>
              <a:rPr lang="ru-RU" b="1" dirty="0" err="1">
                <a:solidFill>
                  <a:schemeClr val="tx1"/>
                </a:solidFill>
              </a:rPr>
              <a:t>сақиналары</a:t>
            </a:r>
            <a:r>
              <a:rPr lang="ru-RU" b="1" dirty="0">
                <a:solidFill>
                  <a:schemeClr val="tx1"/>
                </a:solidFill>
              </a:rPr>
              <a:t> </a:t>
            </a:r>
            <a:r>
              <a:rPr lang="ru-RU" b="1" dirty="0" err="1">
                <a:solidFill>
                  <a:schemeClr val="tx1"/>
                </a:solidFill>
              </a:rPr>
              <a:t>біріктірілген</a:t>
            </a:r>
            <a:r>
              <a:rPr lang="ru-RU" b="1" dirty="0">
                <a:solidFill>
                  <a:schemeClr val="tx1"/>
                </a:solidFill>
              </a:rPr>
              <a:t> 20-40 </a:t>
            </a:r>
            <a:r>
              <a:rPr lang="ru-RU" b="1" dirty="0" err="1">
                <a:solidFill>
                  <a:schemeClr val="tx1"/>
                </a:solidFill>
              </a:rPr>
              <a:t>қышқыл</a:t>
            </a:r>
            <a:r>
              <a:rPr lang="ru-RU" b="1" dirty="0">
                <a:solidFill>
                  <a:schemeClr val="tx1"/>
                </a:solidFill>
              </a:rPr>
              <a:t> </a:t>
            </a:r>
            <a:r>
              <a:rPr lang="ru-RU" b="1" dirty="0" err="1">
                <a:solidFill>
                  <a:schemeClr val="tx1"/>
                </a:solidFill>
              </a:rPr>
              <a:t>молекуласынан</a:t>
            </a:r>
            <a:r>
              <a:rPr lang="ru-RU" b="1" dirty="0">
                <a:solidFill>
                  <a:schemeClr val="tx1"/>
                </a:solidFill>
              </a:rPr>
              <a:t> </a:t>
            </a:r>
            <a:r>
              <a:rPr lang="ru-RU" b="1" dirty="0" err="1">
                <a:solidFill>
                  <a:schemeClr val="tx1"/>
                </a:solidFill>
              </a:rPr>
              <a:t>тұрады</a:t>
            </a:r>
            <a:r>
              <a:rPr lang="ru-RU" b="1" dirty="0">
                <a:solidFill>
                  <a:schemeClr val="tx1"/>
                </a:solidFill>
              </a:rPr>
              <a:t>.</a:t>
            </a:r>
          </a:p>
          <a:p>
            <a:pPr marL="342900" lvl="0" indent="-342900">
              <a:lnSpc>
                <a:spcPct val="100000"/>
              </a:lnSpc>
              <a:spcBef>
                <a:spcPts val="500"/>
              </a:spcBef>
              <a:buClr>
                <a:srgbClr val="000000"/>
              </a:buClr>
              <a:buFont typeface="Arial"/>
              <a:buChar char="•"/>
            </a:pPr>
            <a:r>
              <a:rPr lang="ru-RU" b="1" dirty="0" err="1">
                <a:solidFill>
                  <a:schemeClr val="tx1"/>
                </a:solidFill>
              </a:rPr>
              <a:t>өт</a:t>
            </a:r>
            <a:r>
              <a:rPr lang="ru-RU" b="1" dirty="0">
                <a:solidFill>
                  <a:schemeClr val="tx1"/>
                </a:solidFill>
              </a:rPr>
              <a:t> </a:t>
            </a:r>
            <a:r>
              <a:rPr lang="ru-RU" b="1" dirty="0" err="1">
                <a:solidFill>
                  <a:schemeClr val="tx1"/>
                </a:solidFill>
              </a:rPr>
              <a:t>фосфолипидтері</a:t>
            </a:r>
            <a:r>
              <a:rPr lang="ru-RU" b="1" dirty="0">
                <a:solidFill>
                  <a:schemeClr val="tx1"/>
                </a:solidFill>
              </a:rPr>
              <a:t> мен </a:t>
            </a:r>
            <a:r>
              <a:rPr lang="ru-RU" b="1" dirty="0" err="1">
                <a:solidFill>
                  <a:schemeClr val="tx1"/>
                </a:solidFill>
              </a:rPr>
              <a:t>холестерол</a:t>
            </a:r>
            <a:r>
              <a:rPr lang="ru-RU" b="1" dirty="0">
                <a:solidFill>
                  <a:schemeClr val="tx1"/>
                </a:solidFill>
              </a:rPr>
              <a:t> мицелла </a:t>
            </a:r>
            <a:r>
              <a:rPr lang="ru-RU" b="1" dirty="0" err="1">
                <a:solidFill>
                  <a:schemeClr val="tx1"/>
                </a:solidFill>
              </a:rPr>
              <a:t>орталығына</a:t>
            </a:r>
            <a:r>
              <a:rPr lang="ru-RU" b="1" dirty="0">
                <a:solidFill>
                  <a:schemeClr val="tx1"/>
                </a:solidFill>
              </a:rPr>
              <a:t> </a:t>
            </a:r>
            <a:r>
              <a:rPr lang="ru-RU" b="1" dirty="0" err="1">
                <a:solidFill>
                  <a:schemeClr val="tx1"/>
                </a:solidFill>
              </a:rPr>
              <a:t>диффузияланып</a:t>
            </a:r>
            <a:r>
              <a:rPr lang="ru-RU" b="1" dirty="0">
                <a:solidFill>
                  <a:schemeClr val="tx1"/>
                </a:solidFill>
              </a:rPr>
              <a:t>, </a:t>
            </a:r>
            <a:r>
              <a:rPr lang="ru-RU" b="1" dirty="0" err="1">
                <a:solidFill>
                  <a:schemeClr val="tx1"/>
                </a:solidFill>
              </a:rPr>
              <a:t>оның</a:t>
            </a:r>
            <a:r>
              <a:rPr lang="ru-RU" b="1" dirty="0">
                <a:solidFill>
                  <a:schemeClr val="tx1"/>
                </a:solidFill>
              </a:rPr>
              <a:t> </a:t>
            </a:r>
            <a:r>
              <a:rPr lang="ru-RU" b="1" dirty="0" err="1">
                <a:solidFill>
                  <a:schemeClr val="tx1"/>
                </a:solidFill>
              </a:rPr>
              <a:t>өзегін</a:t>
            </a:r>
            <a:r>
              <a:rPr lang="ru-RU" b="1" dirty="0">
                <a:solidFill>
                  <a:schemeClr val="tx1"/>
                </a:solidFill>
              </a:rPr>
              <a:t> </a:t>
            </a:r>
            <a:r>
              <a:rPr lang="ru-RU" b="1" dirty="0" err="1">
                <a:solidFill>
                  <a:schemeClr val="tx1"/>
                </a:solidFill>
              </a:rPr>
              <a:t>құрайды</a:t>
            </a:r>
            <a:endParaRPr lang="ru-RU" b="1" dirty="0">
              <a:solidFill>
                <a:schemeClr val="tx1"/>
              </a:solidFill>
            </a:endParaRPr>
          </a:p>
          <a:p>
            <a:pPr marL="342900" lvl="0" indent="-342900">
              <a:lnSpc>
                <a:spcPct val="100000"/>
              </a:lnSpc>
              <a:spcBef>
                <a:spcPts val="500"/>
              </a:spcBef>
              <a:buClr>
                <a:srgbClr val="000000"/>
              </a:buClr>
              <a:buFont typeface="Arial"/>
              <a:buChar char="•"/>
            </a:pPr>
            <a:r>
              <a:rPr lang="ru-RU" b="1" dirty="0" err="1">
                <a:solidFill>
                  <a:schemeClr val="tx1"/>
                </a:solidFill>
              </a:rPr>
              <a:t>мицеллалар</a:t>
            </a:r>
            <a:r>
              <a:rPr lang="ru-RU" b="1" dirty="0">
                <a:solidFill>
                  <a:schemeClr val="tx1"/>
                </a:solidFill>
              </a:rPr>
              <a:t> </a:t>
            </a:r>
            <a:r>
              <a:rPr lang="ru-RU" b="1" dirty="0" err="1">
                <a:solidFill>
                  <a:schemeClr val="tx1"/>
                </a:solidFill>
              </a:rPr>
              <a:t>өт</a:t>
            </a:r>
            <a:r>
              <a:rPr lang="ru-RU" b="1" dirty="0">
                <a:solidFill>
                  <a:schemeClr val="tx1"/>
                </a:solidFill>
              </a:rPr>
              <a:t> </a:t>
            </a:r>
            <a:r>
              <a:rPr lang="ru-RU" b="1" dirty="0" err="1">
                <a:solidFill>
                  <a:schemeClr val="tx1"/>
                </a:solidFill>
              </a:rPr>
              <a:t>жолымен</a:t>
            </a:r>
            <a:r>
              <a:rPr lang="ru-RU" b="1" dirty="0">
                <a:solidFill>
                  <a:schemeClr val="tx1"/>
                </a:solidFill>
              </a:rPr>
              <a:t> он </a:t>
            </a:r>
            <a:r>
              <a:rPr lang="ru-RU" b="1" dirty="0" err="1">
                <a:solidFill>
                  <a:schemeClr val="tx1"/>
                </a:solidFill>
              </a:rPr>
              <a:t>екі</a:t>
            </a:r>
            <a:r>
              <a:rPr lang="ru-RU" b="1" dirty="0">
                <a:solidFill>
                  <a:schemeClr val="tx1"/>
                </a:solidFill>
              </a:rPr>
              <a:t> </a:t>
            </a:r>
            <a:r>
              <a:rPr lang="ru-RU" b="1" dirty="0" err="1">
                <a:solidFill>
                  <a:schemeClr val="tx1"/>
                </a:solidFill>
              </a:rPr>
              <a:t>елі</a:t>
            </a:r>
            <a:r>
              <a:rPr lang="ru-RU" b="1" dirty="0">
                <a:solidFill>
                  <a:schemeClr val="tx1"/>
                </a:solidFill>
              </a:rPr>
              <a:t> </a:t>
            </a:r>
            <a:r>
              <a:rPr lang="ru-RU" b="1" dirty="0" err="1">
                <a:solidFill>
                  <a:schemeClr val="tx1"/>
                </a:solidFill>
              </a:rPr>
              <a:t>ішекке</a:t>
            </a:r>
            <a:r>
              <a:rPr lang="ru-RU" b="1" dirty="0">
                <a:solidFill>
                  <a:schemeClr val="tx1"/>
                </a:solidFill>
              </a:rPr>
              <a:t> </a:t>
            </a:r>
            <a:r>
              <a:rPr lang="ru-RU" b="1" dirty="0" err="1">
                <a:solidFill>
                  <a:schemeClr val="tx1"/>
                </a:solidFill>
              </a:rPr>
              <a:t>өтеді</a:t>
            </a:r>
            <a:endParaRPr lang="ru-RU" b="1" dirty="0">
              <a:solidFill>
                <a:schemeClr val="tx1"/>
              </a:solidFill>
            </a:endParaRPr>
          </a:p>
          <a:p>
            <a:pPr marL="342900" lvl="0" indent="-342900">
              <a:lnSpc>
                <a:spcPct val="100000"/>
              </a:lnSpc>
              <a:spcBef>
                <a:spcPts val="500"/>
              </a:spcBef>
              <a:buClr>
                <a:srgbClr val="000000"/>
              </a:buClr>
              <a:buFont typeface="Arial"/>
              <a:buChar char="•"/>
            </a:pPr>
            <a:r>
              <a:rPr lang="ru-RU" b="1" dirty="0" err="1">
                <a:solidFill>
                  <a:schemeClr val="tx1"/>
                </a:solidFill>
              </a:rPr>
              <a:t>онда</a:t>
            </a:r>
            <a:r>
              <a:rPr lang="ru-RU" b="1" dirty="0">
                <a:solidFill>
                  <a:schemeClr val="tx1"/>
                </a:solidFill>
              </a:rPr>
              <a:t> </a:t>
            </a:r>
            <a:r>
              <a:rPr lang="ru-RU" b="1" dirty="0" err="1">
                <a:solidFill>
                  <a:schemeClr val="tx1"/>
                </a:solidFill>
              </a:rPr>
              <a:t>олар</a:t>
            </a:r>
            <a:r>
              <a:rPr lang="ru-RU" b="1" dirty="0">
                <a:solidFill>
                  <a:schemeClr val="tx1"/>
                </a:solidFill>
              </a:rPr>
              <a:t> </a:t>
            </a:r>
            <a:r>
              <a:rPr lang="ru-RU" b="1" dirty="0" err="1">
                <a:solidFill>
                  <a:schemeClr val="tx1"/>
                </a:solidFill>
              </a:rPr>
              <a:t>майда</a:t>
            </a:r>
            <a:r>
              <a:rPr lang="ru-RU" b="1" dirty="0">
                <a:solidFill>
                  <a:schemeClr val="tx1"/>
                </a:solidFill>
              </a:rPr>
              <a:t> </a:t>
            </a:r>
            <a:r>
              <a:rPr lang="ru-RU" b="1" dirty="0" err="1">
                <a:solidFill>
                  <a:schemeClr val="tx1"/>
                </a:solidFill>
              </a:rPr>
              <a:t>еритін</a:t>
            </a:r>
            <a:r>
              <a:rPr lang="ru-RU" b="1" dirty="0">
                <a:solidFill>
                  <a:schemeClr val="tx1"/>
                </a:solidFill>
              </a:rPr>
              <a:t> </a:t>
            </a:r>
            <a:r>
              <a:rPr lang="ru-RU" b="1" dirty="0" err="1">
                <a:solidFill>
                  <a:schemeClr val="tx1"/>
                </a:solidFill>
              </a:rPr>
              <a:t>витаминдерді</a:t>
            </a:r>
            <a:r>
              <a:rPr lang="ru-RU" b="1" dirty="0">
                <a:solidFill>
                  <a:schemeClr val="tx1"/>
                </a:solidFill>
              </a:rPr>
              <a:t>, </a:t>
            </a:r>
            <a:r>
              <a:rPr lang="ru-RU" b="1" dirty="0" err="1">
                <a:solidFill>
                  <a:schemeClr val="tx1"/>
                </a:solidFill>
              </a:rPr>
              <a:t>көп</a:t>
            </a:r>
            <a:r>
              <a:rPr lang="ru-RU" b="1" dirty="0">
                <a:solidFill>
                  <a:schemeClr val="tx1"/>
                </a:solidFill>
              </a:rPr>
              <a:t> </a:t>
            </a:r>
            <a:r>
              <a:rPr lang="ru-RU" b="1" dirty="0" err="1">
                <a:solidFill>
                  <a:schemeClr val="tx1"/>
                </a:solidFill>
              </a:rPr>
              <a:t>холестеринді</a:t>
            </a:r>
            <a:r>
              <a:rPr lang="ru-RU" b="1" dirty="0">
                <a:solidFill>
                  <a:schemeClr val="tx1"/>
                </a:solidFill>
              </a:rPr>
              <a:t> </a:t>
            </a:r>
            <a:r>
              <a:rPr lang="ru-RU" b="1" dirty="0" err="1">
                <a:solidFill>
                  <a:schemeClr val="tx1"/>
                </a:solidFill>
              </a:rPr>
              <a:t>және</a:t>
            </a:r>
            <a:r>
              <a:rPr lang="ru-RU" b="1" dirty="0">
                <a:solidFill>
                  <a:schemeClr val="tx1"/>
                </a:solidFill>
              </a:rPr>
              <a:t> </a:t>
            </a:r>
            <a:r>
              <a:rPr lang="ru-RU" b="1" dirty="0" err="1">
                <a:solidFill>
                  <a:schemeClr val="tx1"/>
                </a:solidFill>
              </a:rPr>
              <a:t>майдың</a:t>
            </a:r>
            <a:r>
              <a:rPr lang="ru-RU" b="1" dirty="0">
                <a:solidFill>
                  <a:schemeClr val="tx1"/>
                </a:solidFill>
              </a:rPr>
              <a:t> </a:t>
            </a:r>
            <a:r>
              <a:rPr lang="ru-RU" b="1" dirty="0" err="1">
                <a:solidFill>
                  <a:schemeClr val="tx1"/>
                </a:solidFill>
              </a:rPr>
              <a:t>қорытылуы</a:t>
            </a:r>
            <a:r>
              <a:rPr lang="ru-RU" b="1" dirty="0">
                <a:solidFill>
                  <a:schemeClr val="tx1"/>
                </a:solidFill>
              </a:rPr>
              <a:t> </a:t>
            </a:r>
            <a:r>
              <a:rPr lang="ru-RU" b="1" dirty="0" err="1">
                <a:solidFill>
                  <a:schemeClr val="tx1"/>
                </a:solidFill>
              </a:rPr>
              <a:t>нәтижесінде</a:t>
            </a:r>
            <a:r>
              <a:rPr lang="ru-RU" b="1" dirty="0">
                <a:solidFill>
                  <a:schemeClr val="tx1"/>
                </a:solidFill>
              </a:rPr>
              <a:t> </a:t>
            </a:r>
            <a:r>
              <a:rPr lang="ru-RU" b="1" dirty="0" err="1">
                <a:solidFill>
                  <a:schemeClr val="tx1"/>
                </a:solidFill>
              </a:rPr>
              <a:t>пайда</a:t>
            </a:r>
            <a:r>
              <a:rPr lang="ru-RU" b="1" dirty="0">
                <a:solidFill>
                  <a:schemeClr val="tx1"/>
                </a:solidFill>
              </a:rPr>
              <a:t> </a:t>
            </a:r>
            <a:r>
              <a:rPr lang="ru-RU" b="1" dirty="0" err="1">
                <a:solidFill>
                  <a:schemeClr val="tx1"/>
                </a:solidFill>
              </a:rPr>
              <a:t>болатын</a:t>
            </a:r>
            <a:r>
              <a:rPr lang="ru-RU" b="1" dirty="0">
                <a:solidFill>
                  <a:schemeClr val="tx1"/>
                </a:solidFill>
              </a:rPr>
              <a:t> </a:t>
            </a:r>
            <a:r>
              <a:rPr lang="en-US" b="1" dirty="0">
                <a:solidFill>
                  <a:schemeClr val="tx1"/>
                </a:solidFill>
              </a:rPr>
              <a:t>FFA </a:t>
            </a:r>
            <a:r>
              <a:rPr lang="ru-RU" b="1" dirty="0" err="1">
                <a:solidFill>
                  <a:schemeClr val="tx1"/>
                </a:solidFill>
              </a:rPr>
              <a:t>және</a:t>
            </a:r>
            <a:r>
              <a:rPr lang="ru-RU" b="1" dirty="0">
                <a:solidFill>
                  <a:schemeClr val="tx1"/>
                </a:solidFill>
              </a:rPr>
              <a:t> </a:t>
            </a:r>
            <a:r>
              <a:rPr lang="ru-RU" b="1" dirty="0" err="1">
                <a:solidFill>
                  <a:schemeClr val="tx1"/>
                </a:solidFill>
              </a:rPr>
              <a:t>моноглицеридтерді</a:t>
            </a:r>
            <a:r>
              <a:rPr lang="ru-RU" b="1" dirty="0">
                <a:solidFill>
                  <a:schemeClr val="tx1"/>
                </a:solidFill>
              </a:rPr>
              <a:t> </a:t>
            </a:r>
            <a:r>
              <a:rPr lang="ru-RU" b="1" dirty="0" err="1">
                <a:solidFill>
                  <a:schemeClr val="tx1"/>
                </a:solidFill>
              </a:rPr>
              <a:t>сіңіреді</a:t>
            </a:r>
            <a:r>
              <a:rPr lang="ru-RU" b="1" dirty="0">
                <a:solidFill>
                  <a:schemeClr val="tx1"/>
                </a:solidFill>
              </a:rPr>
              <a:t>.</a:t>
            </a:r>
          </a:p>
          <a:p>
            <a:pPr marL="342900" lvl="0" indent="-342900">
              <a:lnSpc>
                <a:spcPct val="100000"/>
              </a:lnSpc>
              <a:spcBef>
                <a:spcPts val="500"/>
              </a:spcBef>
              <a:buClr>
                <a:srgbClr val="000000"/>
              </a:buClr>
              <a:buFont typeface="Arial"/>
              <a:buChar char="•"/>
            </a:pPr>
            <a:r>
              <a:rPr lang="ru-RU" b="1" dirty="0" err="1">
                <a:solidFill>
                  <a:schemeClr val="tx1"/>
                </a:solidFill>
              </a:rPr>
              <a:t>олар</a:t>
            </a:r>
            <a:r>
              <a:rPr lang="ru-RU" b="1" dirty="0">
                <a:solidFill>
                  <a:schemeClr val="tx1"/>
                </a:solidFill>
              </a:rPr>
              <a:t> </a:t>
            </a:r>
            <a:r>
              <a:rPr lang="ru-RU" b="1" dirty="0" err="1">
                <a:solidFill>
                  <a:schemeClr val="tx1"/>
                </a:solidFill>
              </a:rPr>
              <a:t>липидтерді</a:t>
            </a:r>
            <a:r>
              <a:rPr lang="ru-RU" b="1" dirty="0">
                <a:solidFill>
                  <a:schemeClr val="tx1"/>
                </a:solidFill>
              </a:rPr>
              <a:t> </a:t>
            </a:r>
            <a:r>
              <a:rPr lang="ru-RU" b="1" dirty="0" err="1">
                <a:solidFill>
                  <a:schemeClr val="tx1"/>
                </a:solidFill>
              </a:rPr>
              <a:t>ішектің</a:t>
            </a:r>
            <a:r>
              <a:rPr lang="ru-RU" b="1" dirty="0">
                <a:solidFill>
                  <a:schemeClr val="tx1"/>
                </a:solidFill>
              </a:rPr>
              <a:t> </a:t>
            </a:r>
            <a:r>
              <a:rPr lang="ru-RU" b="1" dirty="0" err="1">
                <a:solidFill>
                  <a:schemeClr val="tx1"/>
                </a:solidFill>
              </a:rPr>
              <a:t>сіңіргіш</a:t>
            </a:r>
            <a:r>
              <a:rPr lang="ru-RU" b="1" dirty="0">
                <a:solidFill>
                  <a:schemeClr val="tx1"/>
                </a:solidFill>
              </a:rPr>
              <a:t> </a:t>
            </a:r>
            <a:r>
              <a:rPr lang="ru-RU" b="1" dirty="0" err="1">
                <a:solidFill>
                  <a:schemeClr val="tx1"/>
                </a:solidFill>
              </a:rPr>
              <a:t>жасушаларының</a:t>
            </a:r>
            <a:r>
              <a:rPr lang="ru-RU" b="1" dirty="0">
                <a:solidFill>
                  <a:schemeClr val="tx1"/>
                </a:solidFill>
              </a:rPr>
              <a:t> </a:t>
            </a:r>
            <a:r>
              <a:rPr lang="ru-RU" b="1" dirty="0" err="1">
                <a:solidFill>
                  <a:schemeClr val="tx1"/>
                </a:solidFill>
              </a:rPr>
              <a:t>бетіне</a:t>
            </a:r>
            <a:r>
              <a:rPr lang="ru-RU" b="1" dirty="0">
                <a:solidFill>
                  <a:schemeClr val="tx1"/>
                </a:solidFill>
              </a:rPr>
              <a:t> </a:t>
            </a:r>
            <a:r>
              <a:rPr lang="ru-RU" b="1" dirty="0" err="1">
                <a:solidFill>
                  <a:schemeClr val="tx1"/>
                </a:solidFill>
              </a:rPr>
              <a:t>тасымалдайды</a:t>
            </a:r>
            <a:endParaRPr lang="ru-RU" b="1" dirty="0">
              <a:solidFill>
                <a:schemeClr val="tx1"/>
              </a:solidFill>
            </a:endParaRPr>
          </a:p>
          <a:p>
            <a:pPr marL="342900" lvl="0" indent="-342900">
              <a:lnSpc>
                <a:spcPct val="100000"/>
              </a:lnSpc>
              <a:spcBef>
                <a:spcPts val="500"/>
              </a:spcBef>
              <a:buClr>
                <a:srgbClr val="000000"/>
              </a:buClr>
              <a:buFont typeface="Arial"/>
              <a:buChar char="•"/>
            </a:pPr>
            <a:r>
              <a:rPr lang="ru-RU" b="1" dirty="0" err="1">
                <a:solidFill>
                  <a:schemeClr val="tx1"/>
                </a:solidFill>
              </a:rPr>
              <a:t>липидтер</a:t>
            </a:r>
            <a:r>
              <a:rPr lang="ru-RU" b="1" dirty="0">
                <a:solidFill>
                  <a:schemeClr val="tx1"/>
                </a:solidFill>
              </a:rPr>
              <a:t> </a:t>
            </a:r>
            <a:r>
              <a:rPr lang="ru-RU" b="1" dirty="0" err="1">
                <a:solidFill>
                  <a:schemeClr val="tx1"/>
                </a:solidFill>
              </a:rPr>
              <a:t>мицеллалардан</a:t>
            </a:r>
            <a:r>
              <a:rPr lang="ru-RU" b="1" dirty="0">
                <a:solidFill>
                  <a:schemeClr val="tx1"/>
                </a:solidFill>
              </a:rPr>
              <a:t> </a:t>
            </a:r>
            <a:r>
              <a:rPr lang="ru-RU" b="1" dirty="0" err="1">
                <a:solidFill>
                  <a:schemeClr val="tx1"/>
                </a:solidFill>
              </a:rPr>
              <a:t>шығып</a:t>
            </a:r>
            <a:r>
              <a:rPr lang="ru-RU" b="1" dirty="0">
                <a:solidFill>
                  <a:schemeClr val="tx1"/>
                </a:solidFill>
              </a:rPr>
              <a:t>, </a:t>
            </a:r>
            <a:r>
              <a:rPr lang="ru-RU" b="1" dirty="0" err="1">
                <a:solidFill>
                  <a:schemeClr val="tx1"/>
                </a:solidFill>
              </a:rPr>
              <a:t>плазмалық</a:t>
            </a:r>
            <a:r>
              <a:rPr lang="ru-RU" b="1" dirty="0">
                <a:solidFill>
                  <a:schemeClr val="tx1"/>
                </a:solidFill>
              </a:rPr>
              <a:t> мембрана </a:t>
            </a:r>
            <a:r>
              <a:rPr lang="ru-RU" b="1" dirty="0" err="1">
                <a:solidFill>
                  <a:schemeClr val="tx1"/>
                </a:solidFill>
              </a:rPr>
              <a:t>арқылы</a:t>
            </a:r>
            <a:r>
              <a:rPr lang="ru-RU" b="1" dirty="0">
                <a:solidFill>
                  <a:schemeClr val="tx1"/>
                </a:solidFill>
              </a:rPr>
              <a:t> </a:t>
            </a:r>
            <a:r>
              <a:rPr lang="ru-RU" b="1" dirty="0" err="1">
                <a:solidFill>
                  <a:schemeClr val="tx1"/>
                </a:solidFill>
              </a:rPr>
              <a:t>жасушаларға</a:t>
            </a:r>
            <a:r>
              <a:rPr lang="ru-RU" b="1" dirty="0">
                <a:solidFill>
                  <a:schemeClr val="tx1"/>
                </a:solidFill>
              </a:rPr>
              <a:t> </a:t>
            </a:r>
            <a:r>
              <a:rPr lang="ru-RU" b="1" dirty="0" err="1">
                <a:solidFill>
                  <a:schemeClr val="tx1"/>
                </a:solidFill>
              </a:rPr>
              <a:t>таралады</a:t>
            </a:r>
            <a:endParaRPr lang="ru-RU" b="1" dirty="0">
              <a:solidFill>
                <a:schemeClr val="tx1"/>
              </a:solidFill>
            </a:endParaRPr>
          </a:p>
          <a:p>
            <a:pPr marL="342900" lvl="0" indent="-342900">
              <a:lnSpc>
                <a:spcPct val="100000"/>
              </a:lnSpc>
              <a:spcBef>
                <a:spcPts val="500"/>
              </a:spcBef>
              <a:buClr>
                <a:srgbClr val="000000"/>
              </a:buClr>
              <a:buFont typeface="Arial"/>
              <a:buChar char="•"/>
            </a:pPr>
            <a:r>
              <a:rPr lang="ru-RU" b="1" dirty="0" err="1">
                <a:solidFill>
                  <a:schemeClr val="tx1"/>
                </a:solidFill>
              </a:rPr>
              <a:t>мицеллалар</a:t>
            </a:r>
            <a:r>
              <a:rPr lang="ru-RU" b="1" dirty="0">
                <a:solidFill>
                  <a:schemeClr val="tx1"/>
                </a:solidFill>
              </a:rPr>
              <a:t> </a:t>
            </a:r>
            <a:r>
              <a:rPr lang="ru-RU" b="1" dirty="0" err="1">
                <a:solidFill>
                  <a:schemeClr val="tx1"/>
                </a:solidFill>
              </a:rPr>
              <a:t>қайта</a:t>
            </a:r>
            <a:r>
              <a:rPr lang="ru-RU" b="1" dirty="0">
                <a:solidFill>
                  <a:schemeClr val="tx1"/>
                </a:solidFill>
              </a:rPr>
              <a:t> </a:t>
            </a:r>
            <a:r>
              <a:rPr lang="ru-RU" b="1" dirty="0" err="1">
                <a:solidFill>
                  <a:schemeClr val="tx1"/>
                </a:solidFill>
              </a:rPr>
              <a:t>пайдаланылады</a:t>
            </a:r>
            <a:r>
              <a:rPr lang="ru-RU" b="1" dirty="0">
                <a:solidFill>
                  <a:schemeClr val="tx1"/>
                </a:solidFill>
              </a:rPr>
              <a:t>, </a:t>
            </a:r>
            <a:r>
              <a:rPr lang="ru-RU" b="1" dirty="0" err="1">
                <a:solidFill>
                  <a:schemeClr val="tx1"/>
                </a:solidFill>
              </a:rPr>
              <a:t>липидтің</a:t>
            </a:r>
            <a:r>
              <a:rPr lang="ru-RU" b="1" dirty="0">
                <a:solidFill>
                  <a:schemeClr val="tx1"/>
                </a:solidFill>
              </a:rPr>
              <a:t> </a:t>
            </a:r>
            <a:r>
              <a:rPr lang="ru-RU" b="1" dirty="0" err="1">
                <a:solidFill>
                  <a:schemeClr val="tx1"/>
                </a:solidFill>
              </a:rPr>
              <a:t>басқа</a:t>
            </a:r>
            <a:r>
              <a:rPr lang="ru-RU" b="1" dirty="0">
                <a:solidFill>
                  <a:schemeClr val="tx1"/>
                </a:solidFill>
              </a:rPr>
              <a:t> </a:t>
            </a:r>
            <a:r>
              <a:rPr lang="ru-RU" b="1" dirty="0" err="1">
                <a:solidFill>
                  <a:schemeClr val="tx1"/>
                </a:solidFill>
              </a:rPr>
              <a:t>жүгін</a:t>
            </a:r>
            <a:r>
              <a:rPr lang="ru-RU" b="1" dirty="0">
                <a:solidFill>
                  <a:schemeClr val="tx1"/>
                </a:solidFill>
              </a:rPr>
              <a:t> </a:t>
            </a:r>
            <a:r>
              <a:rPr lang="ru-RU" b="1" dirty="0" err="1">
                <a:solidFill>
                  <a:schemeClr val="tx1"/>
                </a:solidFill>
              </a:rPr>
              <a:t>алады</a:t>
            </a:r>
            <a:r>
              <a:rPr lang="ru-RU" b="1" dirty="0">
                <a:solidFill>
                  <a:schemeClr val="tx1"/>
                </a:solidFill>
              </a:rPr>
              <a:t>, </a:t>
            </a:r>
            <a:r>
              <a:rPr lang="ru-RU" b="1" dirty="0" err="1">
                <a:solidFill>
                  <a:schemeClr val="tx1"/>
                </a:solidFill>
              </a:rPr>
              <a:t>оларды</a:t>
            </a:r>
            <a:r>
              <a:rPr lang="ru-RU" b="1" dirty="0">
                <a:solidFill>
                  <a:schemeClr val="tx1"/>
                </a:solidFill>
              </a:rPr>
              <a:t> </a:t>
            </a:r>
            <a:r>
              <a:rPr lang="ru-RU" b="1" dirty="0" err="1">
                <a:solidFill>
                  <a:schemeClr val="tx1"/>
                </a:solidFill>
              </a:rPr>
              <a:t>сіңіргіш</a:t>
            </a:r>
            <a:r>
              <a:rPr lang="ru-RU" b="1" dirty="0">
                <a:solidFill>
                  <a:schemeClr val="tx1"/>
                </a:solidFill>
              </a:rPr>
              <a:t> </a:t>
            </a:r>
            <a:r>
              <a:rPr lang="ru-RU" b="1" dirty="0" err="1" smtClean="0">
                <a:solidFill>
                  <a:schemeClr val="tx1"/>
                </a:solidFill>
              </a:rPr>
              <a:t>жасушаларға</a:t>
            </a:r>
            <a:r>
              <a:rPr lang="ru-RU" b="1" dirty="0" smtClean="0">
                <a:solidFill>
                  <a:schemeClr val="tx1"/>
                </a:solidFill>
              </a:rPr>
              <a:t> </a:t>
            </a:r>
            <a:r>
              <a:rPr lang="ru-RU" b="1" dirty="0" err="1" smtClean="0">
                <a:solidFill>
                  <a:schemeClr val="tx1"/>
                </a:solidFill>
              </a:rPr>
              <a:t>жеткізеді</a:t>
            </a:r>
            <a:endParaRP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311698" y="273570"/>
            <a:ext cx="8520604" cy="572711"/>
          </a:xfrm>
          <a:prstGeom prst="rect">
            <a:avLst/>
          </a:prstGeom>
          <a:noFill/>
          <a:ln>
            <a:noFill/>
          </a:ln>
        </p:spPr>
        <p:txBody>
          <a:bodyPr spcFirstLastPara="1" wrap="square" lIns="91400" tIns="91400" rIns="91400" bIns="91400" anchor="t" anchorCtr="0">
            <a:normAutofit fontScale="90000"/>
          </a:bodyPr>
          <a:lstStyle/>
          <a:p>
            <a:pPr marL="0" marR="0" lvl="0" indent="0" algn="ctr" rtl="0">
              <a:lnSpc>
                <a:spcPct val="100000"/>
              </a:lnSpc>
              <a:spcBef>
                <a:spcPts val="0"/>
              </a:spcBef>
              <a:spcAft>
                <a:spcPts val="0"/>
              </a:spcAft>
              <a:buClr>
                <a:srgbClr val="000000"/>
              </a:buClr>
              <a:buSzPts val="2600"/>
              <a:buFont typeface="Georgia"/>
              <a:buNone/>
            </a:pPr>
            <a:r>
              <a:rPr lang="kk-KZ" dirty="0" smtClean="0"/>
              <a:t>НӘТИЖЕЛЕРДІ ОҚЫТУ</a:t>
            </a:r>
            <a:endParaRPr dirty="0"/>
          </a:p>
        </p:txBody>
      </p:sp>
      <p:sp>
        <p:nvSpPr>
          <p:cNvPr id="41" name="Google Shape;41;p3"/>
          <p:cNvSpPr txBox="1">
            <a:spLocks noGrp="1"/>
          </p:cNvSpPr>
          <p:nvPr>
            <p:ph type="body" idx="1"/>
          </p:nvPr>
        </p:nvSpPr>
        <p:spPr>
          <a:xfrm>
            <a:off x="171998" y="1169969"/>
            <a:ext cx="8520604" cy="4711808"/>
          </a:xfrm>
          <a:prstGeom prst="rect">
            <a:avLst/>
          </a:prstGeom>
          <a:noFill/>
          <a:ln>
            <a:noFill/>
          </a:ln>
        </p:spPr>
        <p:txBody>
          <a:bodyPr spcFirstLastPara="1" wrap="square" lIns="91400" tIns="91400" rIns="91400" bIns="91400" anchor="t" anchorCtr="0">
            <a:normAutofit fontScale="92500" lnSpcReduction="20000"/>
          </a:bodyPr>
          <a:lstStyle/>
          <a:p>
            <a:pPr marL="0" lvl="0" indent="0" algn="just">
              <a:lnSpc>
                <a:spcPct val="100000"/>
              </a:lnSpc>
              <a:buClr>
                <a:srgbClr val="000000"/>
              </a:buClr>
              <a:buSzPts val="1776"/>
              <a:buNone/>
            </a:pPr>
            <a:r>
              <a:rPr lang="ru-RU" dirty="0" err="1"/>
              <a:t>Сабақ</a:t>
            </a:r>
            <a:r>
              <a:rPr lang="ru-RU" dirty="0"/>
              <a:t> </a:t>
            </a:r>
            <a:r>
              <a:rPr lang="ru-RU" dirty="0" err="1"/>
              <a:t>нәтижесінде</a:t>
            </a:r>
            <a:r>
              <a:rPr lang="ru-RU" dirty="0"/>
              <a:t> </a:t>
            </a:r>
            <a:r>
              <a:rPr lang="ru-RU" dirty="0" err="1"/>
              <a:t>сіз</a:t>
            </a:r>
            <a:r>
              <a:rPr lang="ru-RU" dirty="0"/>
              <a:t>:</a:t>
            </a:r>
          </a:p>
          <a:p>
            <a:pPr marL="342900" algn="just">
              <a:lnSpc>
                <a:spcPct val="100000"/>
              </a:lnSpc>
              <a:buClr>
                <a:srgbClr val="000000"/>
              </a:buClr>
              <a:buSzPts val="1776"/>
            </a:pPr>
            <a:r>
              <a:rPr lang="ru-RU" dirty="0" err="1"/>
              <a:t>ащы</a:t>
            </a:r>
            <a:r>
              <a:rPr lang="ru-RU" dirty="0"/>
              <a:t> </a:t>
            </a:r>
            <a:r>
              <a:rPr lang="ru-RU" dirty="0" err="1"/>
              <a:t>ішектің</a:t>
            </a:r>
            <a:r>
              <a:rPr lang="ru-RU" dirty="0"/>
              <a:t> </a:t>
            </a:r>
            <a:r>
              <a:rPr lang="ru-RU" dirty="0" err="1"/>
              <a:t>жалпы</a:t>
            </a:r>
            <a:r>
              <a:rPr lang="ru-RU" dirty="0"/>
              <a:t> </a:t>
            </a:r>
            <a:r>
              <a:rPr lang="ru-RU" dirty="0" err="1"/>
              <a:t>және</a:t>
            </a:r>
            <a:r>
              <a:rPr lang="ru-RU" dirty="0"/>
              <a:t> </a:t>
            </a:r>
            <a:r>
              <a:rPr lang="ru-RU" dirty="0" err="1"/>
              <a:t>микроскопиялық</a:t>
            </a:r>
            <a:r>
              <a:rPr lang="ru-RU" dirty="0"/>
              <a:t> </a:t>
            </a:r>
            <a:r>
              <a:rPr lang="ru-RU" dirty="0" err="1"/>
              <a:t>анатомиясын</a:t>
            </a:r>
            <a:r>
              <a:rPr lang="ru-RU" dirty="0"/>
              <a:t> </a:t>
            </a:r>
            <a:r>
              <a:rPr lang="ru-RU" dirty="0" err="1" smtClean="0"/>
              <a:t>сипаттаңыз</a:t>
            </a:r>
            <a:r>
              <a:rPr lang="ru-RU" dirty="0" smtClean="0"/>
              <a:t>;</a:t>
            </a:r>
          </a:p>
          <a:p>
            <a:pPr marL="342900" algn="just">
              <a:lnSpc>
                <a:spcPct val="100000"/>
              </a:lnSpc>
              <a:buClr>
                <a:srgbClr val="000000"/>
              </a:buClr>
              <a:buSzPts val="1776"/>
            </a:pPr>
            <a:r>
              <a:rPr lang="ru-RU" dirty="0" err="1" smtClean="0"/>
              <a:t>аш</a:t>
            </a:r>
            <a:r>
              <a:rPr lang="ru-RU" dirty="0" smtClean="0"/>
              <a:t> </a:t>
            </a:r>
            <a:r>
              <a:rPr lang="ru-RU" dirty="0" err="1"/>
              <a:t>ішектің</a:t>
            </a:r>
            <a:r>
              <a:rPr lang="ru-RU" dirty="0"/>
              <a:t> </a:t>
            </a:r>
            <a:r>
              <a:rPr lang="ru-RU" dirty="0" err="1"/>
              <a:t>шырышты</a:t>
            </a:r>
            <a:r>
              <a:rPr lang="ru-RU" dirty="0"/>
              <a:t> </a:t>
            </a:r>
            <a:r>
              <a:rPr lang="ru-RU" dirty="0" err="1"/>
              <a:t>қабаты</a:t>
            </a:r>
            <a:r>
              <a:rPr lang="ru-RU" dirty="0"/>
              <a:t> </a:t>
            </a:r>
            <a:r>
              <a:rPr lang="ru-RU" dirty="0" err="1"/>
              <a:t>асқазаннан</a:t>
            </a:r>
            <a:r>
              <a:rPr lang="ru-RU" dirty="0"/>
              <a:t> </a:t>
            </a:r>
            <a:r>
              <a:rPr lang="ru-RU" dirty="0" err="1"/>
              <a:t>қалай</a:t>
            </a:r>
            <a:r>
              <a:rPr lang="ru-RU" dirty="0"/>
              <a:t> </a:t>
            </a:r>
            <a:r>
              <a:rPr lang="ru-RU" dirty="0" err="1"/>
              <a:t>ерекшеленетінін</a:t>
            </a:r>
            <a:r>
              <a:rPr lang="ru-RU" dirty="0"/>
              <a:t> </a:t>
            </a:r>
            <a:r>
              <a:rPr lang="ru-RU" dirty="0" err="1"/>
              <a:t>айтып</a:t>
            </a:r>
            <a:r>
              <a:rPr lang="ru-RU" dirty="0"/>
              <a:t>, </a:t>
            </a:r>
            <a:r>
              <a:rPr lang="ru-RU" dirty="0" err="1"/>
              <a:t>айырмашылықтардың</a:t>
            </a:r>
            <a:r>
              <a:rPr lang="ru-RU" dirty="0"/>
              <a:t> </a:t>
            </a:r>
            <a:r>
              <a:rPr lang="ru-RU" dirty="0" err="1"/>
              <a:t>функционалдық</a:t>
            </a:r>
            <a:r>
              <a:rPr lang="ru-RU" dirty="0"/>
              <a:t> </a:t>
            </a:r>
            <a:r>
              <a:rPr lang="ru-RU" dirty="0" err="1"/>
              <a:t>маңыздылығын</a:t>
            </a:r>
            <a:r>
              <a:rPr lang="ru-RU" dirty="0"/>
              <a:t> </a:t>
            </a:r>
            <a:r>
              <a:rPr lang="ru-RU" dirty="0" err="1" smtClean="0"/>
              <a:t>түсіндіріңіз</a:t>
            </a:r>
            <a:r>
              <a:rPr lang="ru-RU" dirty="0" smtClean="0"/>
              <a:t>;</a:t>
            </a:r>
          </a:p>
          <a:p>
            <a:pPr marL="342900" algn="just">
              <a:lnSpc>
                <a:spcPct val="100000"/>
              </a:lnSpc>
              <a:buClr>
                <a:srgbClr val="000000"/>
              </a:buClr>
              <a:buSzPts val="1776"/>
            </a:pPr>
            <a:r>
              <a:rPr lang="ru-RU" dirty="0" err="1" smtClean="0"/>
              <a:t>контактілі</a:t>
            </a:r>
            <a:r>
              <a:rPr lang="ru-RU" dirty="0" smtClean="0"/>
              <a:t> </a:t>
            </a:r>
            <a:r>
              <a:rPr lang="ru-RU" dirty="0"/>
              <a:t>ас </a:t>
            </a:r>
            <a:r>
              <a:rPr lang="ru-RU" dirty="0" err="1"/>
              <a:t>қорытуды</a:t>
            </a:r>
            <a:r>
              <a:rPr lang="ru-RU" dirty="0"/>
              <a:t> </a:t>
            </a:r>
            <a:r>
              <a:rPr lang="ru-RU" dirty="0" err="1"/>
              <a:t>анықтаңыз</a:t>
            </a:r>
            <a:r>
              <a:rPr lang="ru-RU" dirty="0"/>
              <a:t> </a:t>
            </a:r>
            <a:r>
              <a:rPr lang="ru-RU" dirty="0" err="1"/>
              <a:t>және</a:t>
            </a:r>
            <a:r>
              <a:rPr lang="ru-RU" dirty="0"/>
              <a:t> </a:t>
            </a:r>
            <a:r>
              <a:rPr lang="ru-RU" dirty="0" err="1"/>
              <a:t>оның</a:t>
            </a:r>
            <a:r>
              <a:rPr lang="ru-RU" dirty="0"/>
              <a:t> </a:t>
            </a:r>
            <a:r>
              <a:rPr lang="ru-RU" dirty="0" err="1"/>
              <a:t>қай</a:t>
            </a:r>
            <a:r>
              <a:rPr lang="ru-RU" dirty="0"/>
              <a:t> </a:t>
            </a:r>
            <a:r>
              <a:rPr lang="ru-RU" dirty="0" err="1"/>
              <a:t>жерде</a:t>
            </a:r>
            <a:r>
              <a:rPr lang="ru-RU" dirty="0"/>
              <a:t> </a:t>
            </a:r>
            <a:r>
              <a:rPr lang="ru-RU" dirty="0" err="1"/>
              <a:t>пайда</a:t>
            </a:r>
            <a:r>
              <a:rPr lang="ru-RU" dirty="0"/>
              <a:t> </a:t>
            </a:r>
            <a:r>
              <a:rPr lang="ru-RU" dirty="0" err="1"/>
              <a:t>болатындығын</a:t>
            </a:r>
            <a:r>
              <a:rPr lang="ru-RU" dirty="0"/>
              <a:t> </a:t>
            </a:r>
            <a:r>
              <a:rPr lang="ru-RU" dirty="0" err="1"/>
              <a:t>сипаттаңыз</a:t>
            </a:r>
            <a:r>
              <a:rPr lang="ru-RU" dirty="0"/>
              <a:t>; </a:t>
            </a:r>
            <a:r>
              <a:rPr lang="ru-RU" dirty="0" err="1" smtClean="0"/>
              <a:t>және</a:t>
            </a:r>
            <a:endParaRPr lang="ru-RU" dirty="0" smtClean="0"/>
          </a:p>
          <a:p>
            <a:pPr marL="342900" algn="just">
              <a:lnSpc>
                <a:spcPct val="100000"/>
              </a:lnSpc>
              <a:buClr>
                <a:srgbClr val="000000"/>
              </a:buClr>
              <a:buSzPts val="1776"/>
            </a:pPr>
            <a:r>
              <a:rPr lang="ru-RU" dirty="0" err="1" smtClean="0"/>
              <a:t>ащы</a:t>
            </a:r>
            <a:r>
              <a:rPr lang="ru-RU" dirty="0" smtClean="0"/>
              <a:t> </a:t>
            </a:r>
            <a:r>
              <a:rPr lang="ru-RU" dirty="0" err="1"/>
              <a:t>ішекте</a:t>
            </a:r>
            <a:r>
              <a:rPr lang="ru-RU" dirty="0"/>
              <a:t> </a:t>
            </a:r>
            <a:r>
              <a:rPr lang="ru-RU" dirty="0" err="1"/>
              <a:t>пайда</a:t>
            </a:r>
            <a:r>
              <a:rPr lang="ru-RU" dirty="0"/>
              <a:t> </a:t>
            </a:r>
            <a:r>
              <a:rPr lang="ru-RU" dirty="0" err="1"/>
              <a:t>болатын</a:t>
            </a:r>
            <a:r>
              <a:rPr lang="ru-RU" dirty="0"/>
              <a:t> </a:t>
            </a:r>
            <a:r>
              <a:rPr lang="ru-RU" dirty="0" err="1"/>
              <a:t>қозғалыс</a:t>
            </a:r>
            <a:r>
              <a:rPr lang="ru-RU" dirty="0"/>
              <a:t> </a:t>
            </a:r>
            <a:r>
              <a:rPr lang="ru-RU" dirty="0" err="1"/>
              <a:t>түрлерін</a:t>
            </a:r>
            <a:r>
              <a:rPr lang="ru-RU" dirty="0"/>
              <a:t> </a:t>
            </a:r>
            <a:r>
              <a:rPr lang="ru-RU" dirty="0" err="1" smtClean="0"/>
              <a:t>сипаттаңыз</a:t>
            </a:r>
            <a:r>
              <a:rPr lang="ru-RU" dirty="0" smtClean="0"/>
              <a:t>.</a:t>
            </a:r>
          </a:p>
          <a:p>
            <a:pPr marL="342900" algn="just">
              <a:lnSpc>
                <a:spcPct val="100000"/>
              </a:lnSpc>
              <a:buClr>
                <a:srgbClr val="000000"/>
              </a:buClr>
              <a:buSzPts val="1776"/>
            </a:pPr>
            <a:r>
              <a:rPr lang="ru-RU" dirty="0" err="1" smtClean="0"/>
              <a:t>қоректік</a:t>
            </a:r>
            <a:r>
              <a:rPr lang="ru-RU" dirty="0" smtClean="0"/>
              <a:t> </a:t>
            </a:r>
            <a:r>
              <a:rPr lang="ru-RU" dirty="0" err="1"/>
              <a:t>заттардың</a:t>
            </a:r>
            <a:r>
              <a:rPr lang="ru-RU" dirty="0"/>
              <a:t> </a:t>
            </a:r>
            <a:r>
              <a:rPr lang="ru-RU" dirty="0" err="1"/>
              <a:t>әрбір</a:t>
            </a:r>
            <a:r>
              <a:rPr lang="ru-RU" dirty="0"/>
              <a:t> </a:t>
            </a:r>
            <a:r>
              <a:rPr lang="ru-RU" dirty="0" err="1"/>
              <a:t>негізгі</a:t>
            </a:r>
            <a:r>
              <a:rPr lang="ru-RU" dirty="0"/>
              <a:t> </a:t>
            </a:r>
            <a:r>
              <a:rPr lang="ru-RU" dirty="0" err="1"/>
              <a:t>класының</a:t>
            </a:r>
            <a:r>
              <a:rPr lang="ru-RU" dirty="0"/>
              <a:t> </a:t>
            </a:r>
            <a:r>
              <a:rPr lang="ru-RU" dirty="0" err="1"/>
              <a:t>химиялық</a:t>
            </a:r>
            <a:r>
              <a:rPr lang="ru-RU" dirty="0"/>
              <a:t> </a:t>
            </a:r>
            <a:r>
              <a:rPr lang="ru-RU" dirty="0" err="1"/>
              <a:t>жолмен</a:t>
            </a:r>
            <a:r>
              <a:rPr lang="ru-RU" dirty="0"/>
              <a:t> </a:t>
            </a:r>
            <a:r>
              <a:rPr lang="ru-RU" dirty="0" err="1"/>
              <a:t>қорытылатындығын</a:t>
            </a:r>
            <a:r>
              <a:rPr lang="ru-RU" dirty="0"/>
              <a:t> </a:t>
            </a:r>
            <a:r>
              <a:rPr lang="ru-RU" dirty="0" err="1" smtClean="0"/>
              <a:t>сипаттаңыз</a:t>
            </a:r>
            <a:r>
              <a:rPr lang="ru-RU" dirty="0" smtClean="0"/>
              <a:t>,</a:t>
            </a:r>
          </a:p>
          <a:p>
            <a:pPr marL="342900" algn="just">
              <a:lnSpc>
                <a:spcPct val="100000"/>
              </a:lnSpc>
              <a:buClr>
                <a:srgbClr val="000000"/>
              </a:buClr>
              <a:buSzPts val="1776"/>
            </a:pPr>
            <a:r>
              <a:rPr lang="ru-RU" dirty="0" err="1" smtClean="0"/>
              <a:t>қатысатын</a:t>
            </a:r>
            <a:r>
              <a:rPr lang="ru-RU" dirty="0" smtClean="0"/>
              <a:t> </a:t>
            </a:r>
            <a:r>
              <a:rPr lang="ru-RU" dirty="0" err="1"/>
              <a:t>ферменттерді</a:t>
            </a:r>
            <a:r>
              <a:rPr lang="ru-RU" dirty="0"/>
              <a:t> </a:t>
            </a:r>
            <a:r>
              <a:rPr lang="ru-RU" dirty="0" err="1"/>
              <a:t>атаңыз</a:t>
            </a:r>
            <a:r>
              <a:rPr lang="ru-RU" dirty="0"/>
              <a:t> </a:t>
            </a:r>
            <a:r>
              <a:rPr lang="ru-RU" dirty="0" err="1"/>
              <a:t>және</a:t>
            </a:r>
            <a:r>
              <a:rPr lang="ru-RU" dirty="0"/>
              <a:t> осы </a:t>
            </a:r>
            <a:r>
              <a:rPr lang="ru-RU" dirty="0" err="1"/>
              <a:t>ферменттер</a:t>
            </a:r>
            <a:r>
              <a:rPr lang="ru-RU" dirty="0"/>
              <a:t> </a:t>
            </a:r>
            <a:r>
              <a:rPr lang="ru-RU" dirty="0" err="1"/>
              <a:t>арасындағы</a:t>
            </a:r>
            <a:r>
              <a:rPr lang="ru-RU" dirty="0"/>
              <a:t> </a:t>
            </a:r>
            <a:r>
              <a:rPr lang="ru-RU" dirty="0" err="1"/>
              <a:t>функционалдық</a:t>
            </a:r>
            <a:r>
              <a:rPr lang="ru-RU" dirty="0"/>
              <a:t> </a:t>
            </a:r>
            <a:r>
              <a:rPr lang="ru-RU" dirty="0" err="1"/>
              <a:t>айырмашылықтарды</a:t>
            </a:r>
            <a:r>
              <a:rPr lang="ru-RU" dirty="0"/>
              <a:t> </a:t>
            </a:r>
            <a:r>
              <a:rPr lang="ru-RU" dirty="0" err="1" smtClean="0"/>
              <a:t>талқылаңыз</a:t>
            </a:r>
            <a:r>
              <a:rPr lang="ru-RU" dirty="0" smtClean="0"/>
              <a:t>;</a:t>
            </a:r>
          </a:p>
          <a:p>
            <a:pPr marL="342900" algn="just">
              <a:lnSpc>
                <a:spcPct val="100000"/>
              </a:lnSpc>
              <a:buClr>
                <a:srgbClr val="000000"/>
              </a:buClr>
              <a:buSzPts val="1776"/>
            </a:pPr>
            <a:r>
              <a:rPr lang="ru-RU" dirty="0" err="1" smtClean="0"/>
              <a:t>қоректік</a:t>
            </a:r>
            <a:r>
              <a:rPr lang="ru-RU" dirty="0" smtClean="0"/>
              <a:t> </a:t>
            </a:r>
            <a:r>
              <a:rPr lang="ru-RU" dirty="0" err="1"/>
              <a:t>заттардың</a:t>
            </a:r>
            <a:r>
              <a:rPr lang="ru-RU" dirty="0"/>
              <a:t> </a:t>
            </a:r>
            <a:r>
              <a:rPr lang="ru-RU" dirty="0" err="1"/>
              <a:t>әр</a:t>
            </a:r>
            <a:r>
              <a:rPr lang="ru-RU" dirty="0"/>
              <a:t> </a:t>
            </a:r>
            <a:r>
              <a:rPr lang="ru-RU" dirty="0" err="1"/>
              <a:t>түрінің</a:t>
            </a:r>
            <a:r>
              <a:rPr lang="ru-RU" dirty="0"/>
              <a:t> </a:t>
            </a:r>
            <a:r>
              <a:rPr lang="ru-RU" dirty="0" err="1"/>
              <a:t>ащы</a:t>
            </a:r>
            <a:r>
              <a:rPr lang="ru-RU" dirty="0"/>
              <a:t> </a:t>
            </a:r>
            <a:r>
              <a:rPr lang="ru-RU" dirty="0" err="1"/>
              <a:t>ішекке</a:t>
            </a:r>
            <a:r>
              <a:rPr lang="ru-RU" dirty="0"/>
              <a:t> </a:t>
            </a:r>
            <a:r>
              <a:rPr lang="ru-RU" dirty="0" err="1"/>
              <a:t>қалай</a:t>
            </a:r>
            <a:r>
              <a:rPr lang="ru-RU" dirty="0"/>
              <a:t> </a:t>
            </a:r>
            <a:r>
              <a:rPr lang="ru-RU" dirty="0" err="1"/>
              <a:t>сіңетінін</a:t>
            </a:r>
            <a:r>
              <a:rPr lang="ru-RU" dirty="0"/>
              <a:t> </a:t>
            </a:r>
            <a:r>
              <a:rPr lang="ru-RU" dirty="0" err="1"/>
              <a:t>сипаттаңыз</a:t>
            </a:r>
            <a:r>
              <a:rPr lang="ru-RU" dirty="0"/>
              <a:t>.</a:t>
            </a:r>
            <a:endParaRPr dirty="0"/>
          </a:p>
        </p:txBody>
      </p:sp>
      <p:sp>
        <p:nvSpPr>
          <p:cNvPr id="42" name="Google Shape;42;p3"/>
          <p:cNvSpPr/>
          <p:nvPr/>
        </p:nvSpPr>
        <p:spPr>
          <a:xfrm>
            <a:off x="386396" y="874668"/>
            <a:ext cx="6443282" cy="57053"/>
          </a:xfrm>
          <a:prstGeom prst="rect">
            <a:avLst/>
          </a:prstGeom>
          <a:blipFill rotWithShape="1">
            <a:blip r:embed="rId3">
              <a:alphaModFix/>
            </a:blip>
            <a:stretch>
              <a:fillRect/>
            </a:stretch>
          </a:blip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800"/>
              <a:buFont typeface="Trebuchet MS"/>
              <a:buNone/>
            </a:pPr>
            <a:endParaRPr sz="1800" b="0" i="0" u="none" strike="noStrike" cap="none">
              <a:solidFill>
                <a:srgbClr val="F1F1F1"/>
              </a:solidFill>
              <a:latin typeface="Trebuchet MS"/>
              <a:ea typeface="Trebuchet MS"/>
              <a:cs typeface="Trebuchet MS"/>
              <a:sym typeface="Trebuchet MS"/>
            </a:endParaRPr>
          </a:p>
        </p:txBody>
      </p:sp>
      <p:sp>
        <p:nvSpPr>
          <p:cNvPr id="43" name="Google Shape;43;p3"/>
          <p:cNvSpPr/>
          <p:nvPr/>
        </p:nvSpPr>
        <p:spPr>
          <a:xfrm>
            <a:off x="4319730" y="5846621"/>
            <a:ext cx="4765291" cy="57060"/>
          </a:xfrm>
          <a:prstGeom prst="rect">
            <a:avLst/>
          </a:prstGeom>
          <a:blipFill rotWithShape="1">
            <a:blip r:embed="rId3">
              <a:alphaModFix/>
            </a:blip>
            <a:stretch>
              <a:fillRect/>
            </a:stretch>
          </a:blip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800"/>
              <a:buFont typeface="Trebuchet MS"/>
              <a:buNone/>
            </a:pPr>
            <a:endParaRPr sz="1800" b="0" i="0" u="none" strike="noStrike" cap="none">
              <a:solidFill>
                <a:srgbClr val="F1F1F1"/>
              </a:solidFill>
              <a:latin typeface="Trebuchet MS"/>
              <a:ea typeface="Trebuchet MS"/>
              <a:cs typeface="Trebuchet MS"/>
              <a:sym typeface="Trebuchet MS"/>
            </a:endParaRPr>
          </a:p>
        </p:txBody>
      </p:sp>
      <p:grpSp>
        <p:nvGrpSpPr>
          <p:cNvPr id="44" name="Google Shape;44;p3"/>
          <p:cNvGrpSpPr/>
          <p:nvPr/>
        </p:nvGrpSpPr>
        <p:grpSpPr>
          <a:xfrm>
            <a:off x="-74259" y="6205464"/>
            <a:ext cx="12248970" cy="755700"/>
            <a:chOff x="-2" y="-1"/>
            <a:chExt cx="12248968" cy="755699"/>
          </a:xfrm>
        </p:grpSpPr>
        <p:sp>
          <p:nvSpPr>
            <p:cNvPr id="45" name="Google Shape;45;p3"/>
            <p:cNvSpPr/>
            <p:nvPr/>
          </p:nvSpPr>
          <p:spPr>
            <a:xfrm>
              <a:off x="2797114" y="18571"/>
              <a:ext cx="9451852" cy="684193"/>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46" name="Google Shape;46;p3"/>
            <p:cNvSpPr/>
            <p:nvPr/>
          </p:nvSpPr>
          <p:spPr>
            <a:xfrm>
              <a:off x="58513" y="16860"/>
              <a:ext cx="2922818" cy="738838"/>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47" name="Google Shape;47;p3" descr="image1.png"/>
            <p:cNvPicPr preferRelativeResize="0"/>
            <p:nvPr/>
          </p:nvPicPr>
          <p:blipFill rotWithShape="1">
            <a:blip r:embed="rId4">
              <a:alphaModFix/>
            </a:blip>
            <a:srcRect/>
            <a:stretch/>
          </p:blipFill>
          <p:spPr>
            <a:xfrm>
              <a:off x="-2" y="-1"/>
              <a:ext cx="704326" cy="613869"/>
            </a:xfrm>
            <a:prstGeom prst="rect">
              <a:avLst/>
            </a:prstGeom>
            <a:noFill/>
            <a:ln>
              <a:noFill/>
            </a:ln>
          </p:spPr>
        </p:pic>
        <p:sp>
          <p:nvSpPr>
            <p:cNvPr id="48" name="Google Shape;48;p3"/>
            <p:cNvSpPr txBox="1"/>
            <p:nvPr/>
          </p:nvSpPr>
          <p:spPr>
            <a:xfrm>
              <a:off x="696108" y="153864"/>
              <a:ext cx="2223691"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a:solidFill>
                    <a:srgbClr val="FFFFFF"/>
                  </a:solidFill>
                  <a:latin typeface="Georgia"/>
                  <a:ea typeface="Georgia"/>
                  <a:cs typeface="Georgia"/>
                  <a:sym typeface="Georgia"/>
                </a:rPr>
                <a:t>Al-Farabi Kazakh National University</a:t>
              </a:r>
              <a:endParaRPr/>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a:solidFill>
                    <a:srgbClr val="FFFFFF"/>
                  </a:solidFill>
                  <a:latin typeface="Georgia"/>
                  <a:ea typeface="Georgia"/>
                  <a:cs typeface="Georgia"/>
                  <a:sym typeface="Georgia"/>
                </a:rPr>
                <a:t>Higher School of Medicine</a:t>
              </a:r>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0"/>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30</a:t>
            </a:fld>
            <a:endParaRPr/>
          </a:p>
        </p:txBody>
      </p:sp>
      <p:sp>
        <p:nvSpPr>
          <p:cNvPr id="346" name="Google Shape;346;p30"/>
          <p:cNvSpPr txBox="1">
            <a:spLocks noGrp="1"/>
          </p:cNvSpPr>
          <p:nvPr>
            <p:ph type="title" idx="4294967295"/>
          </p:nvPr>
        </p:nvSpPr>
        <p:spPr>
          <a:xfrm>
            <a:off x="-1" y="0"/>
            <a:ext cx="9144002" cy="9144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kk-KZ" dirty="0" smtClean="0"/>
              <a:t>Липидті сіңіру</a:t>
            </a:r>
            <a:endParaRPr dirty="0"/>
          </a:p>
        </p:txBody>
      </p:sp>
      <p:sp>
        <p:nvSpPr>
          <p:cNvPr id="347" name="Google Shape;347;p30"/>
          <p:cNvSpPr txBox="1">
            <a:spLocks noGrp="1"/>
          </p:cNvSpPr>
          <p:nvPr>
            <p:ph type="body" idx="4294967295"/>
          </p:nvPr>
        </p:nvSpPr>
        <p:spPr>
          <a:xfrm>
            <a:off x="467544" y="764704"/>
            <a:ext cx="8463731" cy="6093296"/>
          </a:xfrm>
          <a:prstGeom prst="rect">
            <a:avLst/>
          </a:prstGeom>
          <a:noFill/>
          <a:ln>
            <a:noFill/>
          </a:ln>
        </p:spPr>
        <p:txBody>
          <a:bodyPr spcFirstLastPara="1" wrap="square" lIns="45700" tIns="45700" rIns="45700" bIns="45700" anchor="t" anchorCtr="0">
            <a:normAutofit/>
          </a:bodyPr>
          <a:lstStyle/>
          <a:p>
            <a:pPr marL="342900" lvl="0" indent="-342900">
              <a:lnSpc>
                <a:spcPct val="100000"/>
              </a:lnSpc>
              <a:buClr>
                <a:srgbClr val="000000"/>
              </a:buClr>
              <a:buSzPts val="3200"/>
              <a:buNone/>
            </a:pPr>
            <a:r>
              <a:rPr lang="ru-RU" dirty="0" err="1">
                <a:solidFill>
                  <a:srgbClr val="000000"/>
                </a:solidFill>
              </a:rPr>
              <a:t>Хиломикрондар</a:t>
            </a:r>
            <a:endParaRPr lang="ru-RU" dirty="0">
              <a:solidFill>
                <a:srgbClr val="000000"/>
              </a:solidFill>
            </a:endParaRPr>
          </a:p>
          <a:p>
            <a:pPr marL="342900" lvl="0" indent="-342900">
              <a:lnSpc>
                <a:spcPct val="100000"/>
              </a:lnSpc>
              <a:buClr>
                <a:srgbClr val="000000"/>
              </a:buClr>
              <a:buSzPts val="3200"/>
              <a:buNone/>
            </a:pPr>
            <a:r>
              <a:rPr lang="ru-RU" dirty="0" err="1">
                <a:solidFill>
                  <a:srgbClr val="000000"/>
                </a:solidFill>
              </a:rPr>
              <a:t>Гольджи</a:t>
            </a:r>
            <a:r>
              <a:rPr lang="ru-RU" dirty="0">
                <a:solidFill>
                  <a:srgbClr val="000000"/>
                </a:solidFill>
              </a:rPr>
              <a:t> </a:t>
            </a:r>
            <a:r>
              <a:rPr lang="ru-RU" dirty="0" err="1">
                <a:solidFill>
                  <a:srgbClr val="000000"/>
                </a:solidFill>
              </a:rPr>
              <a:t>кешенінен</a:t>
            </a:r>
            <a:r>
              <a:rPr lang="ru-RU" dirty="0">
                <a:solidFill>
                  <a:srgbClr val="000000"/>
                </a:solidFill>
              </a:rPr>
              <a:t> </a:t>
            </a:r>
            <a:r>
              <a:rPr lang="ru-RU" dirty="0" err="1">
                <a:solidFill>
                  <a:srgbClr val="000000"/>
                </a:solidFill>
              </a:rPr>
              <a:t>болатын</a:t>
            </a:r>
            <a:r>
              <a:rPr lang="ru-RU" dirty="0">
                <a:solidFill>
                  <a:srgbClr val="000000"/>
                </a:solidFill>
              </a:rPr>
              <a:t> </a:t>
            </a:r>
            <a:r>
              <a:rPr lang="ru-RU" dirty="0" err="1">
                <a:solidFill>
                  <a:srgbClr val="000000"/>
                </a:solidFill>
              </a:rPr>
              <a:t>диаметрі</a:t>
            </a:r>
            <a:r>
              <a:rPr lang="ru-RU" dirty="0">
                <a:solidFill>
                  <a:srgbClr val="000000"/>
                </a:solidFill>
              </a:rPr>
              <a:t> 75-тен 1200 </a:t>
            </a:r>
            <a:r>
              <a:rPr lang="ru-RU" dirty="0" err="1">
                <a:solidFill>
                  <a:srgbClr val="000000"/>
                </a:solidFill>
              </a:rPr>
              <a:t>нм-ге</a:t>
            </a:r>
            <a:r>
              <a:rPr lang="ru-RU" dirty="0">
                <a:solidFill>
                  <a:srgbClr val="000000"/>
                </a:solidFill>
              </a:rPr>
              <a:t> </a:t>
            </a:r>
            <a:r>
              <a:rPr lang="ru-RU" dirty="0" err="1">
                <a:solidFill>
                  <a:srgbClr val="000000"/>
                </a:solidFill>
              </a:rPr>
              <a:t>дейінгі</a:t>
            </a:r>
            <a:r>
              <a:rPr lang="ru-RU" dirty="0">
                <a:solidFill>
                  <a:srgbClr val="000000"/>
                </a:solidFill>
              </a:rPr>
              <a:t> </a:t>
            </a:r>
            <a:r>
              <a:rPr lang="ru-RU" dirty="0" err="1">
                <a:solidFill>
                  <a:srgbClr val="000000"/>
                </a:solidFill>
              </a:rPr>
              <a:t>тамшылар</a:t>
            </a:r>
            <a:r>
              <a:rPr lang="ru-RU" dirty="0">
                <a:solidFill>
                  <a:srgbClr val="000000"/>
                </a:solidFill>
              </a:rPr>
              <a:t> </a:t>
            </a:r>
            <a:r>
              <a:rPr lang="ru-RU" dirty="0" err="1">
                <a:solidFill>
                  <a:srgbClr val="000000"/>
                </a:solidFill>
              </a:rPr>
              <a:t>триглицеридтерді</a:t>
            </a:r>
            <a:r>
              <a:rPr lang="ru-RU" dirty="0">
                <a:solidFill>
                  <a:srgbClr val="000000"/>
                </a:solidFill>
              </a:rPr>
              <a:t> аз </a:t>
            </a:r>
            <a:r>
              <a:rPr lang="ru-RU" dirty="0" err="1">
                <a:solidFill>
                  <a:srgbClr val="000000"/>
                </a:solidFill>
              </a:rPr>
              <a:t>мөлшерде</a:t>
            </a:r>
            <a:r>
              <a:rPr lang="ru-RU" dirty="0">
                <a:solidFill>
                  <a:srgbClr val="000000"/>
                </a:solidFill>
              </a:rPr>
              <a:t> </a:t>
            </a:r>
            <a:r>
              <a:rPr lang="ru-RU" dirty="0" err="1">
                <a:solidFill>
                  <a:srgbClr val="000000"/>
                </a:solidFill>
              </a:rPr>
              <a:t>холестеринмен</a:t>
            </a:r>
            <a:r>
              <a:rPr lang="ru-RU" dirty="0">
                <a:solidFill>
                  <a:srgbClr val="000000"/>
                </a:solidFill>
              </a:rPr>
              <a:t> </a:t>
            </a:r>
            <a:r>
              <a:rPr lang="ru-RU" dirty="0" err="1">
                <a:solidFill>
                  <a:srgbClr val="000000"/>
                </a:solidFill>
              </a:rPr>
              <a:t>біріктіріп</a:t>
            </a:r>
            <a:r>
              <a:rPr lang="ru-RU" dirty="0">
                <a:solidFill>
                  <a:srgbClr val="000000"/>
                </a:solidFill>
              </a:rPr>
              <a:t>, </a:t>
            </a:r>
            <a:r>
              <a:rPr lang="ru-RU" dirty="0" err="1">
                <a:solidFill>
                  <a:srgbClr val="000000"/>
                </a:solidFill>
              </a:rPr>
              <a:t>кешенді</a:t>
            </a:r>
            <a:r>
              <a:rPr lang="ru-RU" dirty="0">
                <a:solidFill>
                  <a:srgbClr val="000000"/>
                </a:solidFill>
              </a:rPr>
              <a:t> фосфолипид пен </a:t>
            </a:r>
            <a:r>
              <a:rPr lang="ru-RU" dirty="0" err="1">
                <a:solidFill>
                  <a:srgbClr val="000000"/>
                </a:solidFill>
              </a:rPr>
              <a:t>ақуыз</a:t>
            </a:r>
            <a:r>
              <a:rPr lang="ru-RU" dirty="0">
                <a:solidFill>
                  <a:srgbClr val="000000"/>
                </a:solidFill>
              </a:rPr>
              <a:t> </a:t>
            </a:r>
            <a:r>
              <a:rPr lang="ru-RU" dirty="0" err="1">
                <a:solidFill>
                  <a:srgbClr val="000000"/>
                </a:solidFill>
              </a:rPr>
              <a:t>қабығымен</a:t>
            </a:r>
            <a:r>
              <a:rPr lang="ru-RU" dirty="0">
                <a:solidFill>
                  <a:srgbClr val="000000"/>
                </a:solidFill>
              </a:rPr>
              <a:t> </a:t>
            </a:r>
            <a:r>
              <a:rPr lang="ru-RU" dirty="0" err="1">
                <a:solidFill>
                  <a:srgbClr val="000000"/>
                </a:solidFill>
              </a:rPr>
              <a:t>қаптайды</a:t>
            </a:r>
            <a:endParaRPr lang="ru-RU" dirty="0">
              <a:solidFill>
                <a:srgbClr val="000000"/>
              </a:solidFill>
            </a:endParaRPr>
          </a:p>
          <a:p>
            <a:pPr marL="342900" lvl="0" indent="-342900">
              <a:lnSpc>
                <a:spcPct val="100000"/>
              </a:lnSpc>
              <a:buClr>
                <a:srgbClr val="000000"/>
              </a:buClr>
              <a:buSzPts val="3200"/>
              <a:buNone/>
            </a:pPr>
            <a:r>
              <a:rPr lang="ru-RU" dirty="0">
                <a:solidFill>
                  <a:srgbClr val="000000"/>
                </a:solidFill>
              </a:rPr>
              <a:t>лимфа </a:t>
            </a:r>
            <a:r>
              <a:rPr lang="ru-RU" dirty="0" err="1">
                <a:solidFill>
                  <a:srgbClr val="000000"/>
                </a:solidFill>
              </a:rPr>
              <a:t>жүйесіне</a:t>
            </a:r>
            <a:r>
              <a:rPr lang="ru-RU" dirty="0">
                <a:solidFill>
                  <a:srgbClr val="000000"/>
                </a:solidFill>
              </a:rPr>
              <a:t> </a:t>
            </a:r>
            <a:r>
              <a:rPr lang="ru-RU" dirty="0" err="1">
                <a:solidFill>
                  <a:srgbClr val="000000"/>
                </a:solidFill>
              </a:rPr>
              <a:t>бөртпенділердің</a:t>
            </a:r>
            <a:r>
              <a:rPr lang="ru-RU" dirty="0">
                <a:solidFill>
                  <a:srgbClr val="000000"/>
                </a:solidFill>
              </a:rPr>
              <a:t> </a:t>
            </a:r>
            <a:r>
              <a:rPr lang="ru-RU" dirty="0" err="1">
                <a:solidFill>
                  <a:srgbClr val="000000"/>
                </a:solidFill>
              </a:rPr>
              <a:t>лактацияларында</a:t>
            </a:r>
            <a:r>
              <a:rPr lang="ru-RU" dirty="0">
                <a:solidFill>
                  <a:srgbClr val="000000"/>
                </a:solidFill>
              </a:rPr>
              <a:t> </a:t>
            </a:r>
            <a:r>
              <a:rPr lang="ru-RU" dirty="0" err="1">
                <a:solidFill>
                  <a:srgbClr val="000000"/>
                </a:solidFill>
              </a:rPr>
              <a:t>шығарылады</a:t>
            </a:r>
            <a:r>
              <a:rPr lang="ru-RU" dirty="0">
                <a:solidFill>
                  <a:srgbClr val="000000"/>
                </a:solidFill>
              </a:rPr>
              <a:t>. </a:t>
            </a:r>
            <a:r>
              <a:rPr lang="ru-RU" dirty="0" err="1">
                <a:solidFill>
                  <a:srgbClr val="000000"/>
                </a:solidFill>
              </a:rPr>
              <a:t>Олар</a:t>
            </a:r>
            <a:r>
              <a:rPr lang="ru-RU" dirty="0">
                <a:solidFill>
                  <a:srgbClr val="000000"/>
                </a:solidFill>
              </a:rPr>
              <a:t> лимфа </a:t>
            </a:r>
            <a:r>
              <a:rPr lang="ru-RU" dirty="0" err="1">
                <a:solidFill>
                  <a:srgbClr val="000000"/>
                </a:solidFill>
              </a:rPr>
              <a:t>сұйықтығы</a:t>
            </a:r>
            <a:r>
              <a:rPr lang="ru-RU" dirty="0">
                <a:solidFill>
                  <a:srgbClr val="000000"/>
                </a:solidFill>
              </a:rPr>
              <a:t> </a:t>
            </a:r>
            <a:r>
              <a:rPr lang="ru-RU" dirty="0" err="1">
                <a:solidFill>
                  <a:srgbClr val="000000"/>
                </a:solidFill>
              </a:rPr>
              <a:t>кеуде</a:t>
            </a:r>
            <a:r>
              <a:rPr lang="ru-RU" dirty="0">
                <a:solidFill>
                  <a:srgbClr val="000000"/>
                </a:solidFill>
              </a:rPr>
              <a:t> </a:t>
            </a:r>
            <a:r>
              <a:rPr lang="ru-RU" dirty="0" err="1">
                <a:solidFill>
                  <a:srgbClr val="000000"/>
                </a:solidFill>
              </a:rPr>
              <a:t>түтігі</a:t>
            </a:r>
            <a:r>
              <a:rPr lang="ru-RU" dirty="0">
                <a:solidFill>
                  <a:srgbClr val="000000"/>
                </a:solidFill>
              </a:rPr>
              <a:t> </a:t>
            </a:r>
            <a:r>
              <a:rPr lang="ru-RU" dirty="0" err="1">
                <a:solidFill>
                  <a:srgbClr val="000000"/>
                </a:solidFill>
              </a:rPr>
              <a:t>арқылы</a:t>
            </a:r>
            <a:r>
              <a:rPr lang="ru-RU" dirty="0">
                <a:solidFill>
                  <a:srgbClr val="000000"/>
                </a:solidFill>
              </a:rPr>
              <a:t> </a:t>
            </a:r>
            <a:r>
              <a:rPr lang="ru-RU" dirty="0" err="1">
                <a:solidFill>
                  <a:srgbClr val="000000"/>
                </a:solidFill>
              </a:rPr>
              <a:t>субклавиан</a:t>
            </a:r>
            <a:r>
              <a:rPr lang="ru-RU" dirty="0">
                <a:solidFill>
                  <a:srgbClr val="000000"/>
                </a:solidFill>
              </a:rPr>
              <a:t> </a:t>
            </a:r>
            <a:r>
              <a:rPr lang="ru-RU" dirty="0" err="1">
                <a:solidFill>
                  <a:srgbClr val="000000"/>
                </a:solidFill>
              </a:rPr>
              <a:t>тамырына</a:t>
            </a:r>
            <a:r>
              <a:rPr lang="ru-RU" dirty="0">
                <a:solidFill>
                  <a:srgbClr val="000000"/>
                </a:solidFill>
              </a:rPr>
              <a:t> </a:t>
            </a:r>
            <a:r>
              <a:rPr lang="ru-RU" dirty="0" err="1">
                <a:solidFill>
                  <a:srgbClr val="000000"/>
                </a:solidFill>
              </a:rPr>
              <a:t>түскенде</a:t>
            </a:r>
            <a:r>
              <a:rPr lang="ru-RU" dirty="0">
                <a:solidFill>
                  <a:srgbClr val="000000"/>
                </a:solidFill>
              </a:rPr>
              <a:t> </a:t>
            </a:r>
            <a:r>
              <a:rPr lang="ru-RU" dirty="0" err="1">
                <a:solidFill>
                  <a:srgbClr val="000000"/>
                </a:solidFill>
              </a:rPr>
              <a:t>қанға</a:t>
            </a:r>
            <a:r>
              <a:rPr lang="ru-RU" dirty="0">
                <a:solidFill>
                  <a:srgbClr val="000000"/>
                </a:solidFill>
              </a:rPr>
              <a:t> </a:t>
            </a:r>
            <a:r>
              <a:rPr lang="ru-RU" dirty="0" err="1">
                <a:solidFill>
                  <a:srgbClr val="000000"/>
                </a:solidFill>
              </a:rPr>
              <a:t>түседі</a:t>
            </a:r>
            <a:r>
              <a:rPr lang="ru-RU" dirty="0">
                <a:solidFill>
                  <a:srgbClr val="000000"/>
                </a:solidFill>
              </a:rPr>
              <a:t>.</a:t>
            </a:r>
            <a:endParaRPr dirty="0">
              <a:solidFill>
                <a:srgbClr val="000000"/>
              </a:solidFill>
            </a:endParaRPr>
          </a:p>
        </p:txBody>
      </p:sp>
      <p:grpSp>
        <p:nvGrpSpPr>
          <p:cNvPr id="348" name="Google Shape;348;p30"/>
          <p:cNvGrpSpPr/>
          <p:nvPr/>
        </p:nvGrpSpPr>
        <p:grpSpPr>
          <a:xfrm>
            <a:off x="211129" y="4708067"/>
            <a:ext cx="980374" cy="1007340"/>
            <a:chOff x="-2" y="-1"/>
            <a:chExt cx="980373" cy="1007339"/>
          </a:xfrm>
        </p:grpSpPr>
        <p:sp>
          <p:nvSpPr>
            <p:cNvPr id="349" name="Google Shape;349;p30"/>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350" name="Google Shape;350;p30"/>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351" name="Google Shape;351;p30"/>
            <p:cNvGrpSpPr/>
            <p:nvPr/>
          </p:nvGrpSpPr>
          <p:grpSpPr>
            <a:xfrm>
              <a:off x="142133" y="146025"/>
              <a:ext cx="696256" cy="715332"/>
              <a:chOff x="-2" y="-1"/>
              <a:chExt cx="696255" cy="715331"/>
            </a:xfrm>
          </p:grpSpPr>
          <p:sp>
            <p:nvSpPr>
              <p:cNvPr id="352" name="Google Shape;352;p30"/>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353" name="Google Shape;353;p30"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354" name="Google Shape;354;p30"/>
          <p:cNvSpPr txBox="1"/>
          <p:nvPr/>
        </p:nvSpPr>
        <p:spPr>
          <a:xfrm>
            <a:off x="1371599" y="4597400"/>
            <a:ext cx="7045674" cy="1449388"/>
          </a:xfrm>
          <a:prstGeom prst="rect">
            <a:avLst/>
          </a:prstGeom>
          <a:noFill/>
          <a:ln>
            <a:noFill/>
          </a:ln>
        </p:spPr>
        <p:txBody>
          <a:bodyPr spcFirstLastPara="1" wrap="square" lIns="45700" tIns="45700" rIns="45700" bIns="45700" anchor="ctr" anchorCtr="0">
            <a:normAutofit/>
          </a:bodyPr>
          <a:lstStyle/>
          <a:p>
            <a:pPr lvl="0">
              <a:buSzPts val="2340"/>
            </a:pPr>
            <a:r>
              <a:rPr lang="ru-RU" dirty="0" err="1"/>
              <a:t>Липидті</a:t>
            </a:r>
            <a:r>
              <a:rPr lang="ru-RU" dirty="0"/>
              <a:t> </a:t>
            </a:r>
            <a:r>
              <a:rPr lang="ru-RU" dirty="0" err="1"/>
              <a:t>қайта</a:t>
            </a:r>
            <a:r>
              <a:rPr lang="ru-RU" dirty="0"/>
              <a:t> </a:t>
            </a:r>
            <a:r>
              <a:rPr lang="ru-RU" dirty="0" err="1"/>
              <a:t>өңдеудегі</a:t>
            </a:r>
            <a:r>
              <a:rPr lang="ru-RU" dirty="0"/>
              <a:t> эмульсия </a:t>
            </a:r>
            <a:r>
              <a:rPr lang="ru-RU" dirty="0" err="1"/>
              <a:t>тамшылары</a:t>
            </a:r>
            <a:r>
              <a:rPr lang="ru-RU" dirty="0"/>
              <a:t>, мицелла </a:t>
            </a:r>
            <a:r>
              <a:rPr lang="ru-RU" dirty="0" err="1"/>
              <a:t>және</a:t>
            </a:r>
            <a:r>
              <a:rPr lang="ru-RU" dirty="0"/>
              <a:t> </a:t>
            </a:r>
            <a:r>
              <a:rPr lang="ru-RU" dirty="0" err="1"/>
              <a:t>хиломикрондардың</a:t>
            </a:r>
            <a:r>
              <a:rPr lang="ru-RU" dirty="0"/>
              <a:t> </a:t>
            </a:r>
            <a:r>
              <a:rPr lang="ru-RU" dirty="0" err="1"/>
              <a:t>айырмашылықтарын</a:t>
            </a:r>
            <a:r>
              <a:rPr lang="ru-RU" dirty="0"/>
              <a:t> </a:t>
            </a:r>
            <a:r>
              <a:rPr lang="ru-RU" dirty="0" err="1"/>
              <a:t>сипаттаңыз</a:t>
            </a:r>
            <a:r>
              <a:rPr lang="ru-RU"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 calcmode="lin" valueType="num">
                                      <p:cBhvr additive="base">
                                        <p:cTn id="7" dur="300"/>
                                        <p:tgtEl>
                                          <p:spTgt spid="348"/>
                                        </p:tgtEl>
                                        <p:attrNameLst>
                                          <p:attrName>ppt_w</p:attrName>
                                        </p:attrNameLst>
                                      </p:cBhvr>
                                      <p:tavLst>
                                        <p:tav tm="0">
                                          <p:val>
                                            <p:strVal val="0"/>
                                          </p:val>
                                        </p:tav>
                                        <p:tav tm="100000">
                                          <p:val>
                                            <p:strVal val="#ppt_w"/>
                                          </p:val>
                                        </p:tav>
                                      </p:tavLst>
                                    </p:anim>
                                    <p:anim calcmode="lin" valueType="num">
                                      <p:cBhvr additive="base">
                                        <p:cTn id="8" dur="300"/>
                                        <p:tgtEl>
                                          <p:spTgt spid="3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1"/>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31</a:t>
            </a:fld>
            <a:endParaRPr/>
          </a:p>
        </p:txBody>
      </p:sp>
      <p:sp>
        <p:nvSpPr>
          <p:cNvPr id="360" name="Google Shape;360;p31"/>
          <p:cNvSpPr txBox="1">
            <a:spLocks noGrp="1"/>
          </p:cNvSpPr>
          <p:nvPr>
            <p:ph type="title" idx="4294967295"/>
          </p:nvPr>
        </p:nvSpPr>
        <p:spPr>
          <a:xfrm>
            <a:off x="-1" y="0"/>
            <a:ext cx="9144002" cy="1063625"/>
          </a:xfrm>
          <a:prstGeom prst="rect">
            <a:avLst/>
          </a:prstGeom>
          <a:noFill/>
          <a:ln>
            <a:noFill/>
          </a:ln>
        </p:spPr>
        <p:txBody>
          <a:bodyPr spcFirstLastPara="1" wrap="square" lIns="45700" tIns="45700" rIns="45700" bIns="45700" anchor="ctr" anchorCtr="0">
            <a:normAutofit fontScale="90000"/>
          </a:bodyPr>
          <a:lstStyle/>
          <a:p>
            <a:pPr lvl="0" algn="ctr"/>
            <a:r>
              <a:rPr lang="ru-RU" b="1" dirty="0"/>
              <a:t>Нуклеин </a:t>
            </a:r>
            <a:r>
              <a:rPr lang="ru-RU" b="1" dirty="0" err="1"/>
              <a:t>қышқылдары</a:t>
            </a:r>
            <a:r>
              <a:rPr lang="ru-RU" b="1" dirty="0"/>
              <a:t> </a:t>
            </a:r>
            <a:r>
              <a:rPr lang="ru-RU" b="1" dirty="0" err="1"/>
              <a:t>және</a:t>
            </a:r>
            <a:r>
              <a:rPr lang="ru-RU" b="1" dirty="0"/>
              <a:t> </a:t>
            </a:r>
            <a:r>
              <a:rPr lang="ru-RU" b="1" dirty="0" err="1"/>
              <a:t>дәрумендер</a:t>
            </a:r>
            <a:endParaRPr dirty="0"/>
          </a:p>
        </p:txBody>
      </p:sp>
      <p:sp>
        <p:nvSpPr>
          <p:cNvPr id="361" name="Google Shape;361;p31"/>
          <p:cNvSpPr txBox="1">
            <a:spLocks noGrp="1"/>
          </p:cNvSpPr>
          <p:nvPr>
            <p:ph type="body" idx="4294967295"/>
          </p:nvPr>
        </p:nvSpPr>
        <p:spPr>
          <a:xfrm>
            <a:off x="449262" y="1066800"/>
            <a:ext cx="8185151" cy="5791200"/>
          </a:xfrm>
          <a:prstGeom prst="rect">
            <a:avLst/>
          </a:prstGeom>
          <a:noFill/>
          <a:ln>
            <a:noFill/>
          </a:ln>
        </p:spPr>
        <p:txBody>
          <a:bodyPr spcFirstLastPara="1" wrap="square" lIns="45700" tIns="45700" rIns="45700" bIns="45700" anchor="t" anchorCtr="0">
            <a:normAutofit lnSpcReduction="10000"/>
          </a:bodyPr>
          <a:lstStyle/>
          <a:p>
            <a:pPr marL="0" lvl="0" indent="0">
              <a:lnSpc>
                <a:spcPct val="80000"/>
              </a:lnSpc>
              <a:buClr>
                <a:srgbClr val="000000"/>
              </a:buClr>
              <a:buSzPts val="2800"/>
              <a:buNone/>
            </a:pPr>
            <a:r>
              <a:rPr lang="ru-RU" b="1" dirty="0">
                <a:solidFill>
                  <a:schemeClr val="tx1"/>
                </a:solidFill>
              </a:rPr>
              <a:t>нуклеин </a:t>
            </a:r>
            <a:r>
              <a:rPr lang="ru-RU" b="1" dirty="0" err="1">
                <a:solidFill>
                  <a:schemeClr val="tx1"/>
                </a:solidFill>
              </a:rPr>
              <a:t>қышқылы</a:t>
            </a:r>
            <a:endParaRPr lang="ru-RU" b="1" dirty="0">
              <a:solidFill>
                <a:schemeClr val="tx1"/>
              </a:solidFill>
            </a:endParaRPr>
          </a:p>
          <a:p>
            <a:pPr marL="342900" lvl="0" indent="-342900">
              <a:lnSpc>
                <a:spcPct val="80000"/>
              </a:lnSpc>
              <a:buClr>
                <a:srgbClr val="000000"/>
              </a:buClr>
              <a:buSzPts val="2800"/>
              <a:buFont typeface="Arial"/>
              <a:buChar char="•"/>
            </a:pPr>
            <a:r>
              <a:rPr lang="ru-RU" dirty="0" err="1">
                <a:solidFill>
                  <a:schemeClr val="tx1"/>
                </a:solidFill>
              </a:rPr>
              <a:t>нуклеазалар</a:t>
            </a:r>
            <a:r>
              <a:rPr lang="ru-RU" dirty="0">
                <a:solidFill>
                  <a:schemeClr val="tx1"/>
                </a:solidFill>
              </a:rPr>
              <a:t> (</a:t>
            </a:r>
            <a:r>
              <a:rPr lang="ru-RU" dirty="0" err="1">
                <a:solidFill>
                  <a:schemeClr val="tx1"/>
                </a:solidFill>
              </a:rPr>
              <a:t>дезоксирибонуклеаза</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рибонуклеаза</a:t>
            </a:r>
            <a:r>
              <a:rPr lang="ru-RU" dirty="0">
                <a:solidFill>
                  <a:schemeClr val="tx1"/>
                </a:solidFill>
              </a:rPr>
              <a:t>) ДНҚ мен РНҚ-</a:t>
            </a:r>
            <a:r>
              <a:rPr lang="ru-RU" dirty="0" err="1">
                <a:solidFill>
                  <a:schemeClr val="tx1"/>
                </a:solidFill>
              </a:rPr>
              <a:t>ны</a:t>
            </a:r>
            <a:r>
              <a:rPr lang="ru-RU" dirty="0">
                <a:solidFill>
                  <a:schemeClr val="tx1"/>
                </a:solidFill>
              </a:rPr>
              <a:t> </a:t>
            </a:r>
            <a:r>
              <a:rPr lang="ru-RU" dirty="0" err="1">
                <a:solidFill>
                  <a:schemeClr val="tx1"/>
                </a:solidFill>
              </a:rPr>
              <a:t>нуклеотидтерге</a:t>
            </a:r>
            <a:r>
              <a:rPr lang="ru-RU" dirty="0">
                <a:solidFill>
                  <a:schemeClr val="tx1"/>
                </a:solidFill>
              </a:rPr>
              <a:t> </a:t>
            </a:r>
            <a:r>
              <a:rPr lang="ru-RU" dirty="0" err="1">
                <a:solidFill>
                  <a:schemeClr val="tx1"/>
                </a:solidFill>
              </a:rPr>
              <a:t>дейін</a:t>
            </a:r>
            <a:r>
              <a:rPr lang="ru-RU" dirty="0">
                <a:solidFill>
                  <a:schemeClr val="tx1"/>
                </a:solidFill>
              </a:rPr>
              <a:t> </a:t>
            </a:r>
            <a:r>
              <a:rPr lang="ru-RU" dirty="0" err="1">
                <a:solidFill>
                  <a:schemeClr val="tx1"/>
                </a:solidFill>
              </a:rPr>
              <a:t>гидролиздейді</a:t>
            </a:r>
            <a:endParaRPr lang="ru-RU" dirty="0">
              <a:solidFill>
                <a:schemeClr val="tx1"/>
              </a:solidFill>
            </a:endParaRPr>
          </a:p>
          <a:p>
            <a:pPr marL="342900" lvl="0" indent="-342900">
              <a:lnSpc>
                <a:spcPct val="80000"/>
              </a:lnSpc>
              <a:buClr>
                <a:srgbClr val="000000"/>
              </a:buClr>
              <a:buSzPts val="2800"/>
              <a:buFont typeface="Arial"/>
              <a:buChar char="•"/>
            </a:pPr>
            <a:endParaRPr lang="ru-RU" dirty="0">
              <a:solidFill>
                <a:schemeClr val="tx1"/>
              </a:solidFill>
            </a:endParaRPr>
          </a:p>
          <a:p>
            <a:pPr marL="342900" lvl="0" indent="-342900">
              <a:lnSpc>
                <a:spcPct val="80000"/>
              </a:lnSpc>
              <a:buClr>
                <a:srgbClr val="000000"/>
              </a:buClr>
              <a:buSzPts val="2800"/>
              <a:buFont typeface="Arial"/>
              <a:buChar char="•"/>
            </a:pPr>
            <a:r>
              <a:rPr lang="ru-RU" dirty="0" err="1" smtClean="0">
                <a:solidFill>
                  <a:schemeClr val="tx1"/>
                </a:solidFill>
              </a:rPr>
              <a:t>Каймадағы</a:t>
            </a:r>
            <a:r>
              <a:rPr lang="ru-RU" dirty="0" smtClean="0">
                <a:solidFill>
                  <a:schemeClr val="tx1"/>
                </a:solidFill>
              </a:rPr>
              <a:t> </a:t>
            </a:r>
            <a:r>
              <a:rPr lang="ru-RU" dirty="0" err="1" smtClean="0">
                <a:solidFill>
                  <a:schemeClr val="tx1"/>
                </a:solidFill>
              </a:rPr>
              <a:t>нуклеозидазалар</a:t>
            </a:r>
            <a:r>
              <a:rPr lang="ru-RU" dirty="0" smtClean="0">
                <a:solidFill>
                  <a:schemeClr val="tx1"/>
                </a:solidFill>
              </a:rPr>
              <a:t> </a:t>
            </a:r>
            <a:r>
              <a:rPr lang="ru-RU" dirty="0">
                <a:solidFill>
                  <a:schemeClr val="tx1"/>
                </a:solidFill>
              </a:rPr>
              <a:t>мен </a:t>
            </a:r>
            <a:r>
              <a:rPr lang="ru-RU" dirty="0" err="1">
                <a:solidFill>
                  <a:schemeClr val="tx1"/>
                </a:solidFill>
              </a:rPr>
              <a:t>фосфатазалар</a:t>
            </a:r>
            <a:r>
              <a:rPr lang="ru-RU" dirty="0">
                <a:solidFill>
                  <a:schemeClr val="tx1"/>
                </a:solidFill>
              </a:rPr>
              <a:t> </a:t>
            </a:r>
            <a:r>
              <a:rPr lang="ru-RU" dirty="0" err="1">
                <a:solidFill>
                  <a:schemeClr val="tx1"/>
                </a:solidFill>
              </a:rPr>
              <a:t>оларды</a:t>
            </a:r>
            <a:r>
              <a:rPr lang="ru-RU" dirty="0">
                <a:solidFill>
                  <a:schemeClr val="tx1"/>
                </a:solidFill>
              </a:rPr>
              <a:t> фосфат </a:t>
            </a:r>
            <a:r>
              <a:rPr lang="ru-RU" dirty="0" err="1">
                <a:solidFill>
                  <a:schemeClr val="tx1"/>
                </a:solidFill>
              </a:rPr>
              <a:t>иондарына</a:t>
            </a:r>
            <a:r>
              <a:rPr lang="ru-RU" dirty="0">
                <a:solidFill>
                  <a:schemeClr val="tx1"/>
                </a:solidFill>
              </a:rPr>
              <a:t>, рибоза </a:t>
            </a:r>
            <a:r>
              <a:rPr lang="ru-RU" dirty="0" err="1">
                <a:solidFill>
                  <a:schemeClr val="tx1"/>
                </a:solidFill>
              </a:rPr>
              <a:t>немесе</a:t>
            </a:r>
            <a:r>
              <a:rPr lang="ru-RU" dirty="0">
                <a:solidFill>
                  <a:schemeClr val="tx1"/>
                </a:solidFill>
              </a:rPr>
              <a:t> </a:t>
            </a:r>
            <a:r>
              <a:rPr lang="ru-RU" dirty="0" err="1">
                <a:solidFill>
                  <a:schemeClr val="tx1"/>
                </a:solidFill>
              </a:rPr>
              <a:t>дезоксирибоза</a:t>
            </a:r>
            <a:r>
              <a:rPr lang="ru-RU" dirty="0">
                <a:solidFill>
                  <a:schemeClr val="tx1"/>
                </a:solidFill>
              </a:rPr>
              <a:t> </a:t>
            </a:r>
            <a:r>
              <a:rPr lang="ru-RU" dirty="0" err="1">
                <a:solidFill>
                  <a:schemeClr val="tx1"/>
                </a:solidFill>
              </a:rPr>
              <a:t>қантына</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азотты</a:t>
            </a:r>
            <a:r>
              <a:rPr lang="ru-RU" dirty="0">
                <a:solidFill>
                  <a:schemeClr val="tx1"/>
                </a:solidFill>
              </a:rPr>
              <a:t> </a:t>
            </a:r>
            <a:r>
              <a:rPr lang="ru-RU" dirty="0" err="1">
                <a:solidFill>
                  <a:schemeClr val="tx1"/>
                </a:solidFill>
              </a:rPr>
              <a:t>негіздерге</a:t>
            </a:r>
            <a:r>
              <a:rPr lang="ru-RU" dirty="0">
                <a:solidFill>
                  <a:schemeClr val="tx1"/>
                </a:solidFill>
              </a:rPr>
              <a:t> </a:t>
            </a:r>
            <a:r>
              <a:rPr lang="ru-RU" dirty="0" err="1">
                <a:solidFill>
                  <a:schemeClr val="tx1"/>
                </a:solidFill>
              </a:rPr>
              <a:t>бөледі</a:t>
            </a:r>
            <a:endParaRPr lang="ru-RU" dirty="0">
              <a:solidFill>
                <a:schemeClr val="tx1"/>
              </a:solidFill>
            </a:endParaRPr>
          </a:p>
          <a:p>
            <a:pPr marL="342900" lvl="0" indent="-342900">
              <a:lnSpc>
                <a:spcPct val="80000"/>
              </a:lnSpc>
              <a:buClr>
                <a:srgbClr val="000000"/>
              </a:buClr>
              <a:buSzPts val="2800"/>
              <a:buFont typeface="Arial"/>
              <a:buChar char="•"/>
            </a:pPr>
            <a:endParaRPr lang="ru-RU" dirty="0">
              <a:solidFill>
                <a:schemeClr val="tx1"/>
              </a:solidFill>
            </a:endParaRPr>
          </a:p>
          <a:p>
            <a:pPr marL="342900" lvl="0" indent="-342900">
              <a:lnSpc>
                <a:spcPct val="80000"/>
              </a:lnSpc>
              <a:buClr>
                <a:srgbClr val="000000"/>
              </a:buClr>
              <a:buSzPts val="2800"/>
              <a:buFont typeface="Arial"/>
              <a:buChar char="•"/>
            </a:pPr>
            <a:r>
              <a:rPr lang="ru-RU" dirty="0" err="1" smtClean="0">
                <a:solidFill>
                  <a:schemeClr val="tx1"/>
                </a:solidFill>
              </a:rPr>
              <a:t>Дәрумендер</a:t>
            </a:r>
            <a:r>
              <a:rPr lang="ru-RU" dirty="0" smtClean="0">
                <a:solidFill>
                  <a:schemeClr val="tx1"/>
                </a:solidFill>
              </a:rPr>
              <a:t> </a:t>
            </a:r>
            <a:r>
              <a:rPr lang="ru-RU" dirty="0" err="1" smtClean="0">
                <a:solidFill>
                  <a:schemeClr val="tx1"/>
                </a:solidFill>
              </a:rPr>
              <a:t>өзгеріссіз</a:t>
            </a:r>
            <a:r>
              <a:rPr lang="ru-RU" dirty="0" smtClean="0">
                <a:solidFill>
                  <a:schemeClr val="tx1"/>
                </a:solidFill>
              </a:rPr>
              <a:t> </a:t>
            </a:r>
            <a:r>
              <a:rPr lang="ru-RU" dirty="0" err="1">
                <a:solidFill>
                  <a:schemeClr val="tx1"/>
                </a:solidFill>
              </a:rPr>
              <a:t>сіңеді</a:t>
            </a:r>
            <a:endParaRPr lang="ru-RU" dirty="0">
              <a:solidFill>
                <a:schemeClr val="tx1"/>
              </a:solidFill>
            </a:endParaRPr>
          </a:p>
          <a:p>
            <a:pPr marL="342900" lvl="0" indent="-342900">
              <a:lnSpc>
                <a:spcPct val="80000"/>
              </a:lnSpc>
              <a:buClr>
                <a:srgbClr val="000000"/>
              </a:buClr>
              <a:buSzPts val="2800"/>
              <a:buFont typeface="Arial"/>
              <a:buChar char="•"/>
            </a:pPr>
            <a:endParaRPr lang="ru-RU" dirty="0">
              <a:solidFill>
                <a:schemeClr val="tx1"/>
              </a:solidFill>
            </a:endParaRPr>
          </a:p>
          <a:p>
            <a:pPr marL="342900" lvl="0" indent="-342900">
              <a:lnSpc>
                <a:spcPct val="80000"/>
              </a:lnSpc>
              <a:buClr>
                <a:srgbClr val="000000"/>
              </a:buClr>
              <a:buSzPts val="2800"/>
              <a:buFont typeface="Arial"/>
              <a:buChar char="•"/>
            </a:pPr>
            <a:r>
              <a:rPr lang="ru-RU" dirty="0" err="1">
                <a:solidFill>
                  <a:schemeClr val="tx1"/>
                </a:solidFill>
              </a:rPr>
              <a:t>майда</a:t>
            </a:r>
            <a:r>
              <a:rPr lang="ru-RU" dirty="0">
                <a:solidFill>
                  <a:schemeClr val="tx1"/>
                </a:solidFill>
              </a:rPr>
              <a:t> </a:t>
            </a:r>
            <a:r>
              <a:rPr lang="ru-RU" dirty="0" err="1">
                <a:solidFill>
                  <a:schemeClr val="tx1"/>
                </a:solidFill>
              </a:rPr>
              <a:t>еритін</a:t>
            </a:r>
            <a:r>
              <a:rPr lang="ru-RU" dirty="0">
                <a:solidFill>
                  <a:schemeClr val="tx1"/>
                </a:solidFill>
              </a:rPr>
              <a:t> </a:t>
            </a:r>
            <a:r>
              <a:rPr lang="ru-RU" dirty="0" err="1">
                <a:solidFill>
                  <a:schemeClr val="tx1"/>
                </a:solidFill>
              </a:rPr>
              <a:t>витаминдер</a:t>
            </a:r>
            <a:r>
              <a:rPr lang="ru-RU" dirty="0">
                <a:solidFill>
                  <a:schemeClr val="tx1"/>
                </a:solidFill>
              </a:rPr>
              <a:t> - </a:t>
            </a:r>
            <a:r>
              <a:rPr lang="ru-RU" dirty="0" err="1">
                <a:solidFill>
                  <a:schemeClr val="tx1"/>
                </a:solidFill>
              </a:rPr>
              <a:t>басқа</a:t>
            </a:r>
            <a:r>
              <a:rPr lang="ru-RU" dirty="0">
                <a:solidFill>
                  <a:schemeClr val="tx1"/>
                </a:solidFill>
              </a:rPr>
              <a:t> </a:t>
            </a:r>
            <a:r>
              <a:rPr lang="ru-RU" dirty="0" err="1">
                <a:solidFill>
                  <a:schemeClr val="tx1"/>
                </a:solidFill>
              </a:rPr>
              <a:t>липидтермен</a:t>
            </a:r>
            <a:r>
              <a:rPr lang="ru-RU" dirty="0">
                <a:solidFill>
                  <a:schemeClr val="tx1"/>
                </a:solidFill>
              </a:rPr>
              <a:t> </a:t>
            </a:r>
            <a:r>
              <a:rPr lang="ru-RU" dirty="0" err="1">
                <a:solidFill>
                  <a:schemeClr val="tx1"/>
                </a:solidFill>
              </a:rPr>
              <a:t>сіңірілген</a:t>
            </a:r>
            <a:r>
              <a:rPr lang="ru-RU" dirty="0">
                <a:solidFill>
                  <a:schemeClr val="tx1"/>
                </a:solidFill>
              </a:rPr>
              <a:t> А, Д, Е </a:t>
            </a:r>
            <a:r>
              <a:rPr lang="ru-RU" dirty="0" err="1">
                <a:solidFill>
                  <a:schemeClr val="tx1"/>
                </a:solidFill>
              </a:rPr>
              <a:t>және</a:t>
            </a:r>
            <a:r>
              <a:rPr lang="ru-RU" dirty="0">
                <a:solidFill>
                  <a:schemeClr val="tx1"/>
                </a:solidFill>
              </a:rPr>
              <a:t> К</a:t>
            </a:r>
          </a:p>
          <a:p>
            <a:pPr marL="342900" lvl="0" indent="-342900">
              <a:lnSpc>
                <a:spcPct val="80000"/>
              </a:lnSpc>
              <a:buClr>
                <a:srgbClr val="000000"/>
              </a:buClr>
              <a:buSzPts val="2800"/>
              <a:buFont typeface="Arial"/>
              <a:buChar char="•"/>
            </a:pPr>
            <a:r>
              <a:rPr lang="ru-RU" dirty="0" err="1">
                <a:solidFill>
                  <a:schemeClr val="tx1"/>
                </a:solidFill>
              </a:rPr>
              <a:t>егер</a:t>
            </a:r>
            <a:r>
              <a:rPr lang="ru-RU" dirty="0">
                <a:solidFill>
                  <a:schemeClr val="tx1"/>
                </a:solidFill>
              </a:rPr>
              <a:t> </a:t>
            </a:r>
            <a:r>
              <a:rPr lang="ru-RU" dirty="0" err="1">
                <a:solidFill>
                  <a:schemeClr val="tx1"/>
                </a:solidFill>
              </a:rPr>
              <a:t>олар</a:t>
            </a:r>
            <a:r>
              <a:rPr lang="ru-RU" dirty="0">
                <a:solidFill>
                  <a:schemeClr val="tx1"/>
                </a:solidFill>
              </a:rPr>
              <a:t> </a:t>
            </a:r>
            <a:r>
              <a:rPr lang="ru-RU" dirty="0" err="1">
                <a:solidFill>
                  <a:schemeClr val="tx1"/>
                </a:solidFill>
              </a:rPr>
              <a:t>құрамында</a:t>
            </a:r>
            <a:r>
              <a:rPr lang="ru-RU" dirty="0">
                <a:solidFill>
                  <a:schemeClr val="tx1"/>
                </a:solidFill>
              </a:rPr>
              <a:t> </a:t>
            </a:r>
            <a:r>
              <a:rPr lang="ru-RU" dirty="0" err="1">
                <a:solidFill>
                  <a:schemeClr val="tx1"/>
                </a:solidFill>
              </a:rPr>
              <a:t>майы</a:t>
            </a:r>
            <a:r>
              <a:rPr lang="ru-RU" dirty="0">
                <a:solidFill>
                  <a:schemeClr val="tx1"/>
                </a:solidFill>
              </a:rPr>
              <a:t> </a:t>
            </a:r>
            <a:r>
              <a:rPr lang="ru-RU" dirty="0" err="1">
                <a:solidFill>
                  <a:schemeClr val="tx1"/>
                </a:solidFill>
              </a:rPr>
              <a:t>жоқ</a:t>
            </a:r>
            <a:r>
              <a:rPr lang="ru-RU" dirty="0">
                <a:solidFill>
                  <a:schemeClr val="tx1"/>
                </a:solidFill>
              </a:rPr>
              <a:t> </a:t>
            </a:r>
            <a:r>
              <a:rPr lang="ru-RU" dirty="0" err="1">
                <a:solidFill>
                  <a:schemeClr val="tx1"/>
                </a:solidFill>
              </a:rPr>
              <a:t>тағамсыз</a:t>
            </a:r>
            <a:r>
              <a:rPr lang="ru-RU" dirty="0">
                <a:solidFill>
                  <a:schemeClr val="tx1"/>
                </a:solidFill>
              </a:rPr>
              <a:t> </a:t>
            </a:r>
            <a:r>
              <a:rPr lang="ru-RU" dirty="0" err="1">
                <a:solidFill>
                  <a:schemeClr val="tx1"/>
                </a:solidFill>
              </a:rPr>
              <a:t>жұтылса</a:t>
            </a:r>
            <a:r>
              <a:rPr lang="ru-RU" dirty="0">
                <a:solidFill>
                  <a:schemeClr val="tx1"/>
                </a:solidFill>
              </a:rPr>
              <a:t>, </a:t>
            </a:r>
            <a:r>
              <a:rPr lang="ru-RU" dirty="0" err="1">
                <a:solidFill>
                  <a:schemeClr val="tx1"/>
                </a:solidFill>
              </a:rPr>
              <a:t>олар</a:t>
            </a:r>
            <a:r>
              <a:rPr lang="ru-RU" dirty="0">
                <a:solidFill>
                  <a:schemeClr val="tx1"/>
                </a:solidFill>
              </a:rPr>
              <a:t> </a:t>
            </a:r>
            <a:r>
              <a:rPr lang="ru-RU" dirty="0" err="1">
                <a:solidFill>
                  <a:schemeClr val="tx1"/>
                </a:solidFill>
              </a:rPr>
              <a:t>мүлдем</a:t>
            </a:r>
            <a:r>
              <a:rPr lang="ru-RU" dirty="0">
                <a:solidFill>
                  <a:schemeClr val="tx1"/>
                </a:solidFill>
              </a:rPr>
              <a:t> </a:t>
            </a:r>
            <a:r>
              <a:rPr lang="ru-RU" dirty="0" err="1">
                <a:solidFill>
                  <a:schemeClr val="tx1"/>
                </a:solidFill>
              </a:rPr>
              <a:t>сіңбейді</a:t>
            </a:r>
            <a:r>
              <a:rPr lang="ru-RU" dirty="0">
                <a:solidFill>
                  <a:schemeClr val="tx1"/>
                </a:solidFill>
              </a:rPr>
              <a:t>, </a:t>
            </a:r>
            <a:r>
              <a:rPr lang="ru-RU" dirty="0" err="1">
                <a:solidFill>
                  <a:schemeClr val="tx1"/>
                </a:solidFill>
              </a:rPr>
              <a:t>бірақ</a:t>
            </a:r>
            <a:r>
              <a:rPr lang="ru-RU" dirty="0">
                <a:solidFill>
                  <a:schemeClr val="tx1"/>
                </a:solidFill>
              </a:rPr>
              <a:t> </a:t>
            </a:r>
            <a:r>
              <a:rPr lang="ru-RU" dirty="0" err="1">
                <a:solidFill>
                  <a:schemeClr val="tx1"/>
                </a:solidFill>
              </a:rPr>
              <a:t>нәжіспен</a:t>
            </a:r>
            <a:r>
              <a:rPr lang="ru-RU" dirty="0">
                <a:solidFill>
                  <a:schemeClr val="tx1"/>
                </a:solidFill>
              </a:rPr>
              <a:t> </a:t>
            </a:r>
            <a:r>
              <a:rPr lang="ru-RU" dirty="0" err="1">
                <a:solidFill>
                  <a:schemeClr val="tx1"/>
                </a:solidFill>
              </a:rPr>
              <a:t>өтіп</a:t>
            </a:r>
            <a:r>
              <a:rPr lang="ru-RU" dirty="0">
                <a:solidFill>
                  <a:schemeClr val="tx1"/>
                </a:solidFill>
              </a:rPr>
              <a:t>, </a:t>
            </a:r>
            <a:r>
              <a:rPr lang="ru-RU" dirty="0" err="1">
                <a:solidFill>
                  <a:schemeClr val="tx1"/>
                </a:solidFill>
              </a:rPr>
              <a:t>ысырап</a:t>
            </a:r>
            <a:r>
              <a:rPr lang="ru-RU" dirty="0">
                <a:solidFill>
                  <a:schemeClr val="tx1"/>
                </a:solidFill>
              </a:rPr>
              <a:t> </a:t>
            </a:r>
            <a:r>
              <a:rPr lang="ru-RU" dirty="0" err="1">
                <a:solidFill>
                  <a:schemeClr val="tx1"/>
                </a:solidFill>
              </a:rPr>
              <a:t>болады</a:t>
            </a:r>
            <a:endParaRPr lang="ru-RU" dirty="0">
              <a:solidFill>
                <a:schemeClr val="tx1"/>
              </a:solidFill>
            </a:endParaRPr>
          </a:p>
          <a:p>
            <a:pPr marL="342900" lvl="0" indent="-342900">
              <a:lnSpc>
                <a:spcPct val="80000"/>
              </a:lnSpc>
              <a:buClr>
                <a:srgbClr val="000000"/>
              </a:buClr>
              <a:buSzPts val="2800"/>
              <a:buFont typeface="Arial"/>
              <a:buChar char="•"/>
            </a:pPr>
            <a:endParaRPr lang="ru-RU" dirty="0">
              <a:solidFill>
                <a:schemeClr val="tx1"/>
              </a:solidFill>
            </a:endParaRPr>
          </a:p>
          <a:p>
            <a:pPr marL="342900" lvl="0" indent="-342900">
              <a:lnSpc>
                <a:spcPct val="80000"/>
              </a:lnSpc>
              <a:buClr>
                <a:srgbClr val="000000"/>
              </a:buClr>
              <a:buSzPts val="2800"/>
              <a:buFont typeface="Arial"/>
              <a:buChar char="•"/>
            </a:pPr>
            <a:r>
              <a:rPr lang="ru-RU" dirty="0">
                <a:solidFill>
                  <a:schemeClr val="tx1"/>
                </a:solidFill>
              </a:rPr>
              <a:t>суда </a:t>
            </a:r>
            <a:r>
              <a:rPr lang="ru-RU" dirty="0" err="1">
                <a:solidFill>
                  <a:schemeClr val="tx1"/>
                </a:solidFill>
              </a:rPr>
              <a:t>еритін</a:t>
            </a:r>
            <a:r>
              <a:rPr lang="ru-RU" dirty="0">
                <a:solidFill>
                  <a:schemeClr val="tx1"/>
                </a:solidFill>
              </a:rPr>
              <a:t> </a:t>
            </a:r>
            <a:r>
              <a:rPr lang="ru-RU" dirty="0" err="1">
                <a:solidFill>
                  <a:schemeClr val="tx1"/>
                </a:solidFill>
              </a:rPr>
              <a:t>витаминдер</a:t>
            </a:r>
            <a:r>
              <a:rPr lang="ru-RU" dirty="0">
                <a:solidFill>
                  <a:schemeClr val="tx1"/>
                </a:solidFill>
              </a:rPr>
              <a:t>, В </a:t>
            </a:r>
            <a:r>
              <a:rPr lang="ru-RU" dirty="0" err="1">
                <a:solidFill>
                  <a:schemeClr val="tx1"/>
                </a:solidFill>
              </a:rPr>
              <a:t>комплексі</a:t>
            </a:r>
            <a:r>
              <a:rPr lang="ru-RU" dirty="0">
                <a:solidFill>
                  <a:schemeClr val="tx1"/>
                </a:solidFill>
              </a:rPr>
              <a:t> </a:t>
            </a:r>
            <a:r>
              <a:rPr lang="ru-RU" dirty="0" err="1">
                <a:solidFill>
                  <a:schemeClr val="tx1"/>
                </a:solidFill>
              </a:rPr>
              <a:t>және</a:t>
            </a:r>
            <a:r>
              <a:rPr lang="ru-RU" dirty="0">
                <a:solidFill>
                  <a:schemeClr val="tx1"/>
                </a:solidFill>
              </a:rPr>
              <a:t> С, </a:t>
            </a:r>
            <a:r>
              <a:rPr lang="ru-RU" dirty="0" err="1">
                <a:solidFill>
                  <a:schemeClr val="tx1"/>
                </a:solidFill>
              </a:rPr>
              <a:t>жай</a:t>
            </a:r>
            <a:r>
              <a:rPr lang="ru-RU" dirty="0">
                <a:solidFill>
                  <a:schemeClr val="tx1"/>
                </a:solidFill>
              </a:rPr>
              <a:t> </a:t>
            </a:r>
            <a:r>
              <a:rPr lang="ru-RU" dirty="0" err="1">
                <a:solidFill>
                  <a:schemeClr val="tx1"/>
                </a:solidFill>
              </a:rPr>
              <a:t>диффузиямен</a:t>
            </a:r>
            <a:r>
              <a:rPr lang="ru-RU" dirty="0">
                <a:solidFill>
                  <a:schemeClr val="tx1"/>
                </a:solidFill>
              </a:rPr>
              <a:t> </a:t>
            </a:r>
            <a:r>
              <a:rPr lang="ru-RU" dirty="0" err="1">
                <a:solidFill>
                  <a:schemeClr val="tx1"/>
                </a:solidFill>
              </a:rPr>
              <a:t>сіңіріледі</a:t>
            </a:r>
            <a:r>
              <a:rPr lang="ru-RU" dirty="0">
                <a:solidFill>
                  <a:schemeClr val="tx1"/>
                </a:solidFill>
              </a:rPr>
              <a:t> </a:t>
            </a:r>
            <a:r>
              <a:rPr lang="ru-RU" dirty="0" err="1">
                <a:solidFill>
                  <a:schemeClr val="tx1"/>
                </a:solidFill>
              </a:rPr>
              <a:t>және</a:t>
            </a:r>
            <a:r>
              <a:rPr lang="ru-RU" dirty="0">
                <a:solidFill>
                  <a:schemeClr val="tx1"/>
                </a:solidFill>
              </a:rPr>
              <a:t> </a:t>
            </a:r>
            <a:r>
              <a:rPr lang="en-US" dirty="0">
                <a:solidFill>
                  <a:schemeClr val="tx1"/>
                </a:solidFill>
              </a:rPr>
              <a:t>B12 </a:t>
            </a:r>
            <a:r>
              <a:rPr lang="ru-RU" dirty="0" err="1">
                <a:solidFill>
                  <a:schemeClr val="tx1"/>
                </a:solidFill>
              </a:rPr>
              <a:t>асқазаннан</a:t>
            </a:r>
            <a:r>
              <a:rPr lang="ru-RU" dirty="0">
                <a:solidFill>
                  <a:schemeClr val="tx1"/>
                </a:solidFill>
              </a:rPr>
              <a:t> </a:t>
            </a:r>
            <a:r>
              <a:rPr lang="ru-RU" dirty="0" err="1">
                <a:solidFill>
                  <a:schemeClr val="tx1"/>
                </a:solidFill>
              </a:rPr>
              <a:t>ішкі</a:t>
            </a:r>
            <a:r>
              <a:rPr lang="ru-RU" dirty="0">
                <a:solidFill>
                  <a:schemeClr val="tx1"/>
                </a:solidFill>
              </a:rPr>
              <a:t> </a:t>
            </a:r>
            <a:r>
              <a:rPr lang="ru-RU" dirty="0" err="1">
                <a:solidFill>
                  <a:schemeClr val="tx1"/>
                </a:solidFill>
              </a:rPr>
              <a:t>фактормен</a:t>
            </a:r>
            <a:r>
              <a:rPr lang="ru-RU" dirty="0">
                <a:solidFill>
                  <a:schemeClr val="tx1"/>
                </a:solidFill>
              </a:rPr>
              <a:t> </a:t>
            </a:r>
            <a:r>
              <a:rPr lang="ru-RU" dirty="0" err="1">
                <a:solidFill>
                  <a:schemeClr val="tx1"/>
                </a:solidFill>
              </a:rPr>
              <a:t>байланысқан</a:t>
            </a:r>
            <a:r>
              <a:rPr lang="ru-RU" dirty="0">
                <a:solidFill>
                  <a:schemeClr val="tx1"/>
                </a:solidFill>
              </a:rPr>
              <a:t> </a:t>
            </a:r>
            <a:r>
              <a:rPr lang="ru-RU" dirty="0" err="1">
                <a:solidFill>
                  <a:schemeClr val="tx1"/>
                </a:solidFill>
              </a:rPr>
              <a:t>болса</a:t>
            </a:r>
            <a:endParaRPr lang="ru-RU" dirty="0">
              <a:solidFill>
                <a:schemeClr val="tx1"/>
              </a:solidFill>
            </a:endParaRPr>
          </a:p>
          <a:p>
            <a:pPr marL="342900" lvl="0" indent="-342900">
              <a:lnSpc>
                <a:spcPct val="80000"/>
              </a:lnSpc>
              <a:buClr>
                <a:srgbClr val="000000"/>
              </a:buClr>
              <a:buSzPts val="2800"/>
              <a:buFont typeface="Arial"/>
              <a:buChar char="•"/>
            </a:pPr>
            <a:r>
              <a:rPr lang="en-US" dirty="0" err="1">
                <a:solidFill>
                  <a:schemeClr val="tx1"/>
                </a:solidFill>
              </a:rPr>
              <a:t>nwkleïn</a:t>
            </a:r>
            <a:r>
              <a:rPr lang="en-US" dirty="0">
                <a:solidFill>
                  <a:schemeClr val="tx1"/>
                </a:solidFill>
              </a:rPr>
              <a:t> </a:t>
            </a:r>
            <a:r>
              <a:rPr lang="en-US" dirty="0" err="1">
                <a:solidFill>
                  <a:schemeClr val="tx1"/>
                </a:solidFill>
              </a:rPr>
              <a:t>qışqılı</a:t>
            </a:r>
            <a:endParaRPr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2"/>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32</a:t>
            </a:fld>
            <a:endParaRPr/>
          </a:p>
        </p:txBody>
      </p:sp>
      <p:sp>
        <p:nvSpPr>
          <p:cNvPr id="367" name="Google Shape;367;p32"/>
          <p:cNvSpPr txBox="1">
            <a:spLocks noGrp="1"/>
          </p:cNvSpPr>
          <p:nvPr>
            <p:ph type="title" idx="4294967295"/>
          </p:nvPr>
        </p:nvSpPr>
        <p:spPr>
          <a:xfrm>
            <a:off x="-2209800" y="457200"/>
            <a:ext cx="8077200" cy="7620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kk-KZ" dirty="0" smtClean="0"/>
              <a:t>Минералдар</a:t>
            </a:r>
            <a:endParaRPr dirty="0"/>
          </a:p>
        </p:txBody>
      </p:sp>
      <p:sp>
        <p:nvSpPr>
          <p:cNvPr id="368" name="Google Shape;368;p32"/>
          <p:cNvSpPr txBox="1">
            <a:spLocks noGrp="1"/>
          </p:cNvSpPr>
          <p:nvPr>
            <p:ph type="body" idx="4294967295"/>
          </p:nvPr>
        </p:nvSpPr>
        <p:spPr>
          <a:xfrm>
            <a:off x="404812" y="1741487"/>
            <a:ext cx="8496301" cy="4929188"/>
          </a:xfrm>
          <a:prstGeom prst="rect">
            <a:avLst/>
          </a:prstGeom>
          <a:noFill/>
          <a:ln>
            <a:noFill/>
          </a:ln>
        </p:spPr>
        <p:txBody>
          <a:bodyPr spcFirstLastPara="1" wrap="square" lIns="45700" tIns="45700" rIns="45700" bIns="45700" anchor="t" anchorCtr="0">
            <a:normAutofit fontScale="85000" lnSpcReduction="20000"/>
          </a:bodyPr>
          <a:lstStyle/>
          <a:p>
            <a:pPr marL="342900" lvl="0" indent="-342900">
              <a:lnSpc>
                <a:spcPct val="80000"/>
              </a:lnSpc>
              <a:buClr>
                <a:srgbClr val="000000"/>
              </a:buClr>
              <a:buSzPts val="2800"/>
              <a:buFont typeface="Arial"/>
              <a:buChar char="•"/>
            </a:pPr>
            <a:r>
              <a:rPr lang="ru-RU" sz="2800" b="1" dirty="0" err="1">
                <a:solidFill>
                  <a:srgbClr val="000000"/>
                </a:solidFill>
              </a:rPr>
              <a:t>минералдар</a:t>
            </a:r>
            <a:r>
              <a:rPr lang="ru-RU" sz="2800" b="1" dirty="0">
                <a:solidFill>
                  <a:srgbClr val="000000"/>
                </a:solidFill>
              </a:rPr>
              <a:t> (</a:t>
            </a:r>
            <a:r>
              <a:rPr lang="ru-RU" sz="2800" b="1" dirty="0" err="1">
                <a:solidFill>
                  <a:srgbClr val="000000"/>
                </a:solidFill>
              </a:rPr>
              <a:t>электролиттер</a:t>
            </a:r>
            <a:r>
              <a:rPr lang="ru-RU" sz="2800" b="1" dirty="0">
                <a:solidFill>
                  <a:srgbClr val="000000"/>
                </a:solidFill>
              </a:rPr>
              <a:t>)</a:t>
            </a:r>
          </a:p>
          <a:p>
            <a:pPr marL="0" lvl="0" indent="0">
              <a:lnSpc>
                <a:spcPct val="80000"/>
              </a:lnSpc>
              <a:buClr>
                <a:srgbClr val="000000"/>
              </a:buClr>
              <a:buSzPts val="2800"/>
              <a:buNone/>
            </a:pPr>
            <a:r>
              <a:rPr lang="ru-RU" sz="2800" b="1" dirty="0" err="1" smtClean="0">
                <a:solidFill>
                  <a:srgbClr val="000000"/>
                </a:solidFill>
              </a:rPr>
              <a:t>жіңішке</a:t>
            </a:r>
            <a:r>
              <a:rPr lang="ru-RU" sz="2800" b="1" dirty="0" smtClean="0">
                <a:solidFill>
                  <a:srgbClr val="000000"/>
                </a:solidFill>
              </a:rPr>
              <a:t> </a:t>
            </a:r>
            <a:r>
              <a:rPr lang="ru-RU" sz="2800" b="1" dirty="0" err="1">
                <a:solidFill>
                  <a:srgbClr val="000000"/>
                </a:solidFill>
              </a:rPr>
              <a:t>ішектің</a:t>
            </a:r>
            <a:r>
              <a:rPr lang="ru-RU" sz="2800" b="1" dirty="0">
                <a:solidFill>
                  <a:srgbClr val="000000"/>
                </a:solidFill>
              </a:rPr>
              <a:t> </a:t>
            </a:r>
            <a:r>
              <a:rPr lang="ru-RU" sz="2800" b="1" dirty="0" err="1">
                <a:solidFill>
                  <a:srgbClr val="000000"/>
                </a:solidFill>
              </a:rPr>
              <a:t>бойына</a:t>
            </a:r>
            <a:r>
              <a:rPr lang="ru-RU" sz="2800" b="1" dirty="0">
                <a:solidFill>
                  <a:srgbClr val="000000"/>
                </a:solidFill>
              </a:rPr>
              <a:t> </a:t>
            </a:r>
            <a:r>
              <a:rPr lang="ru-RU" sz="2800" b="1" dirty="0" err="1">
                <a:solidFill>
                  <a:srgbClr val="000000"/>
                </a:solidFill>
              </a:rPr>
              <a:t>сіңеді</a:t>
            </a:r>
            <a:endParaRPr lang="ru-RU" sz="2800" b="1" dirty="0">
              <a:solidFill>
                <a:srgbClr val="000000"/>
              </a:solidFill>
            </a:endParaRPr>
          </a:p>
          <a:p>
            <a:pPr marL="342900" lvl="0" indent="-342900">
              <a:lnSpc>
                <a:spcPct val="80000"/>
              </a:lnSpc>
              <a:buClr>
                <a:srgbClr val="000000"/>
              </a:buClr>
              <a:buSzPts val="2800"/>
              <a:buFont typeface="Arial"/>
              <a:buChar char="•"/>
            </a:pPr>
            <a:endParaRPr lang="ru-RU" sz="2800" b="1" dirty="0">
              <a:solidFill>
                <a:srgbClr val="000000"/>
              </a:solidFill>
            </a:endParaRPr>
          </a:p>
          <a:p>
            <a:pPr marL="342900" lvl="0" indent="-342900">
              <a:lnSpc>
                <a:spcPct val="80000"/>
              </a:lnSpc>
              <a:buClr>
                <a:srgbClr val="000000"/>
              </a:buClr>
              <a:buSzPts val="2800"/>
              <a:buFont typeface="Arial"/>
              <a:buChar char="•"/>
            </a:pPr>
            <a:r>
              <a:rPr lang="en-US" sz="2800" b="1" dirty="0">
                <a:solidFill>
                  <a:srgbClr val="000000"/>
                </a:solidFill>
              </a:rPr>
              <a:t>Na + </a:t>
            </a:r>
            <a:r>
              <a:rPr lang="ru-RU" sz="2800" b="1" dirty="0" err="1">
                <a:solidFill>
                  <a:srgbClr val="000000"/>
                </a:solidFill>
              </a:rPr>
              <a:t>қантпен</a:t>
            </a:r>
            <a:r>
              <a:rPr lang="ru-RU" sz="2800" b="1" dirty="0">
                <a:solidFill>
                  <a:srgbClr val="000000"/>
                </a:solidFill>
              </a:rPr>
              <a:t> </a:t>
            </a:r>
            <a:r>
              <a:rPr lang="ru-RU" sz="2800" b="1" dirty="0" err="1">
                <a:solidFill>
                  <a:srgbClr val="000000"/>
                </a:solidFill>
              </a:rPr>
              <a:t>және</a:t>
            </a:r>
            <a:r>
              <a:rPr lang="ru-RU" sz="2800" b="1" dirty="0">
                <a:solidFill>
                  <a:srgbClr val="000000"/>
                </a:solidFill>
              </a:rPr>
              <a:t> амин </a:t>
            </a:r>
            <a:r>
              <a:rPr lang="ru-RU" sz="2800" b="1" dirty="0" err="1">
                <a:solidFill>
                  <a:srgbClr val="000000"/>
                </a:solidFill>
              </a:rPr>
              <a:t>қышқылдарымен</a:t>
            </a:r>
            <a:r>
              <a:rPr lang="ru-RU" sz="2800" b="1" dirty="0">
                <a:solidFill>
                  <a:srgbClr val="000000"/>
                </a:solidFill>
              </a:rPr>
              <a:t> </a:t>
            </a:r>
            <a:r>
              <a:rPr lang="ru-RU" sz="2800" b="1" dirty="0" err="1">
                <a:solidFill>
                  <a:srgbClr val="000000"/>
                </a:solidFill>
              </a:rPr>
              <a:t>тасымалданады</a:t>
            </a:r>
            <a:endParaRPr lang="ru-RU" sz="2800" b="1" dirty="0">
              <a:solidFill>
                <a:srgbClr val="000000"/>
              </a:solidFill>
            </a:endParaRPr>
          </a:p>
          <a:p>
            <a:pPr marL="342900" lvl="0" indent="-342900">
              <a:lnSpc>
                <a:spcPct val="80000"/>
              </a:lnSpc>
              <a:buClr>
                <a:srgbClr val="000000"/>
              </a:buClr>
              <a:buSzPts val="2800"/>
              <a:buFont typeface="Arial"/>
              <a:buChar char="•"/>
            </a:pPr>
            <a:endParaRPr lang="ru-RU" sz="2800" b="1" dirty="0">
              <a:solidFill>
                <a:srgbClr val="000000"/>
              </a:solidFill>
            </a:endParaRPr>
          </a:p>
          <a:p>
            <a:pPr marL="342900" lvl="0" indent="-342900">
              <a:lnSpc>
                <a:spcPct val="80000"/>
              </a:lnSpc>
              <a:buClr>
                <a:srgbClr val="000000"/>
              </a:buClr>
              <a:buSzPts val="2800"/>
              <a:buFont typeface="Arial"/>
              <a:buChar char="•"/>
            </a:pPr>
            <a:r>
              <a:rPr lang="ru-RU" sz="2800" b="1" dirty="0" err="1">
                <a:solidFill>
                  <a:srgbClr val="000000"/>
                </a:solidFill>
              </a:rPr>
              <a:t>Асқазанда</a:t>
            </a:r>
            <a:r>
              <a:rPr lang="ru-RU" sz="2800" b="1" dirty="0">
                <a:solidFill>
                  <a:srgbClr val="000000"/>
                </a:solidFill>
              </a:rPr>
              <a:t> </a:t>
            </a:r>
            <a:r>
              <a:rPr lang="ru-RU" sz="2800" b="1" dirty="0" err="1">
                <a:solidFill>
                  <a:srgbClr val="000000"/>
                </a:solidFill>
              </a:rPr>
              <a:t>пайда</a:t>
            </a:r>
            <a:r>
              <a:rPr lang="ru-RU" sz="2800" b="1" dirty="0">
                <a:solidFill>
                  <a:srgbClr val="000000"/>
                </a:solidFill>
              </a:rPr>
              <a:t> </a:t>
            </a:r>
            <a:r>
              <a:rPr lang="ru-RU" sz="2800" b="1" dirty="0" err="1">
                <a:solidFill>
                  <a:srgbClr val="000000"/>
                </a:solidFill>
              </a:rPr>
              <a:t>болатын</a:t>
            </a:r>
            <a:r>
              <a:rPr lang="ru-RU" sz="2800" b="1" dirty="0">
                <a:solidFill>
                  <a:srgbClr val="000000"/>
                </a:solidFill>
              </a:rPr>
              <a:t> </a:t>
            </a:r>
            <a:r>
              <a:rPr lang="ru-RU" sz="2800" b="1" dirty="0" err="1">
                <a:solidFill>
                  <a:srgbClr val="000000"/>
                </a:solidFill>
              </a:rPr>
              <a:t>кері</a:t>
            </a:r>
            <a:r>
              <a:rPr lang="ru-RU" sz="2800" b="1" dirty="0">
                <a:solidFill>
                  <a:srgbClr val="000000"/>
                </a:solidFill>
              </a:rPr>
              <a:t> хлорид-бикарбонат </a:t>
            </a:r>
            <a:r>
              <a:rPr lang="ru-RU" sz="2800" b="1" dirty="0" err="1">
                <a:solidFill>
                  <a:srgbClr val="000000"/>
                </a:solidFill>
              </a:rPr>
              <a:t>алмасуымен</a:t>
            </a:r>
            <a:r>
              <a:rPr lang="ru-RU" sz="2800" b="1" dirty="0">
                <a:solidFill>
                  <a:srgbClr val="000000"/>
                </a:solidFill>
              </a:rPr>
              <a:t> </a:t>
            </a:r>
            <a:r>
              <a:rPr lang="ru-RU" sz="2800" b="1" dirty="0" err="1">
                <a:solidFill>
                  <a:srgbClr val="000000"/>
                </a:solidFill>
              </a:rPr>
              <a:t>бикарбонатпен</a:t>
            </a:r>
            <a:r>
              <a:rPr lang="ru-RU" sz="2800" b="1" dirty="0">
                <a:solidFill>
                  <a:srgbClr val="000000"/>
                </a:solidFill>
              </a:rPr>
              <a:t> </a:t>
            </a:r>
            <a:r>
              <a:rPr lang="ru-RU" sz="2800" b="1" dirty="0" err="1">
                <a:solidFill>
                  <a:srgbClr val="000000"/>
                </a:solidFill>
              </a:rPr>
              <a:t>алмасады</a:t>
            </a:r>
            <a:endParaRPr lang="ru-RU" sz="2800" b="1" dirty="0">
              <a:solidFill>
                <a:srgbClr val="000000"/>
              </a:solidFill>
            </a:endParaRPr>
          </a:p>
          <a:p>
            <a:pPr marL="342900" lvl="0" indent="-342900">
              <a:lnSpc>
                <a:spcPct val="80000"/>
              </a:lnSpc>
              <a:buClr>
                <a:srgbClr val="000000"/>
              </a:buClr>
              <a:buSzPts val="2800"/>
              <a:buFont typeface="Arial"/>
              <a:buChar char="•"/>
            </a:pPr>
            <a:endParaRPr lang="ru-RU" sz="2800" b="1" dirty="0">
              <a:solidFill>
                <a:srgbClr val="000000"/>
              </a:solidFill>
            </a:endParaRPr>
          </a:p>
          <a:p>
            <a:pPr marL="342900" lvl="0" indent="-342900">
              <a:lnSpc>
                <a:spcPct val="80000"/>
              </a:lnSpc>
              <a:buClr>
                <a:srgbClr val="000000"/>
              </a:buClr>
              <a:buSzPts val="2800"/>
              <a:buFont typeface="Arial"/>
              <a:buChar char="•"/>
            </a:pPr>
            <a:r>
              <a:rPr lang="ru-RU" sz="2800" b="1" dirty="0" err="1">
                <a:solidFill>
                  <a:srgbClr val="000000"/>
                </a:solidFill>
              </a:rPr>
              <a:t>қажет</a:t>
            </a:r>
            <a:r>
              <a:rPr lang="ru-RU" sz="2800" b="1" dirty="0">
                <a:solidFill>
                  <a:srgbClr val="000000"/>
                </a:solidFill>
              </a:rPr>
              <a:t> </a:t>
            </a:r>
            <a:r>
              <a:rPr lang="ru-RU" sz="2800" b="1" dirty="0" err="1">
                <a:solidFill>
                  <a:srgbClr val="000000"/>
                </a:solidFill>
              </a:rPr>
              <a:t>болғанда</a:t>
            </a:r>
            <a:r>
              <a:rPr lang="ru-RU" sz="2800" b="1" dirty="0">
                <a:solidFill>
                  <a:srgbClr val="000000"/>
                </a:solidFill>
              </a:rPr>
              <a:t> </a:t>
            </a:r>
            <a:r>
              <a:rPr lang="ru-RU" sz="2800" b="1" dirty="0" err="1">
                <a:solidFill>
                  <a:srgbClr val="000000"/>
                </a:solidFill>
              </a:rPr>
              <a:t>темір</a:t>
            </a:r>
            <a:r>
              <a:rPr lang="ru-RU" sz="2800" b="1" dirty="0">
                <a:solidFill>
                  <a:srgbClr val="000000"/>
                </a:solidFill>
              </a:rPr>
              <a:t> мен кальций </a:t>
            </a:r>
            <a:r>
              <a:rPr lang="ru-RU" sz="2800" b="1" dirty="0" err="1">
                <a:solidFill>
                  <a:srgbClr val="000000"/>
                </a:solidFill>
              </a:rPr>
              <a:t>сіңіріледі</a:t>
            </a:r>
            <a:endParaRPr lang="ru-RU" sz="2800" b="1" dirty="0">
              <a:solidFill>
                <a:srgbClr val="000000"/>
              </a:solidFill>
            </a:endParaRPr>
          </a:p>
          <a:p>
            <a:pPr marL="342900" lvl="0" indent="-342900">
              <a:lnSpc>
                <a:spcPct val="80000"/>
              </a:lnSpc>
              <a:buClr>
                <a:srgbClr val="000000"/>
              </a:buClr>
              <a:buSzPts val="2800"/>
              <a:buFont typeface="Arial"/>
              <a:buChar char="•"/>
            </a:pPr>
            <a:r>
              <a:rPr lang="ru-RU" sz="2800" b="1" dirty="0" err="1">
                <a:solidFill>
                  <a:srgbClr val="000000"/>
                </a:solidFill>
              </a:rPr>
              <a:t>темірді</a:t>
            </a:r>
            <a:r>
              <a:rPr lang="ru-RU" sz="2800" b="1" dirty="0">
                <a:solidFill>
                  <a:srgbClr val="000000"/>
                </a:solidFill>
              </a:rPr>
              <a:t> </a:t>
            </a:r>
            <a:r>
              <a:rPr lang="ru-RU" sz="2800" b="1" dirty="0" err="1">
                <a:solidFill>
                  <a:srgbClr val="000000"/>
                </a:solidFill>
              </a:rPr>
              <a:t>сіңіру</a:t>
            </a:r>
            <a:r>
              <a:rPr lang="ru-RU" sz="2800" b="1" dirty="0">
                <a:solidFill>
                  <a:srgbClr val="000000"/>
                </a:solidFill>
              </a:rPr>
              <a:t> </a:t>
            </a:r>
            <a:r>
              <a:rPr lang="ru-RU" sz="2800" b="1" dirty="0" err="1">
                <a:solidFill>
                  <a:srgbClr val="000000"/>
                </a:solidFill>
              </a:rPr>
              <a:t>бауыр</a:t>
            </a:r>
            <a:r>
              <a:rPr lang="ru-RU" sz="2800" b="1" dirty="0">
                <a:solidFill>
                  <a:srgbClr val="000000"/>
                </a:solidFill>
              </a:rPr>
              <a:t> </a:t>
            </a:r>
            <a:r>
              <a:rPr lang="ru-RU" sz="2800" b="1" dirty="0" err="1">
                <a:solidFill>
                  <a:srgbClr val="000000"/>
                </a:solidFill>
              </a:rPr>
              <a:t>гепцидин</a:t>
            </a:r>
            <a:r>
              <a:rPr lang="ru-RU" sz="2800" b="1" dirty="0">
                <a:solidFill>
                  <a:srgbClr val="000000"/>
                </a:solidFill>
              </a:rPr>
              <a:t> </a:t>
            </a:r>
            <a:r>
              <a:rPr lang="ru-RU" sz="2800" b="1" dirty="0" err="1">
                <a:solidFill>
                  <a:srgbClr val="000000"/>
                </a:solidFill>
              </a:rPr>
              <a:t>гормонымен</a:t>
            </a:r>
            <a:r>
              <a:rPr lang="ru-RU" sz="2800" b="1" dirty="0">
                <a:solidFill>
                  <a:srgbClr val="000000"/>
                </a:solidFill>
              </a:rPr>
              <a:t> </a:t>
            </a:r>
            <a:r>
              <a:rPr lang="ru-RU" sz="2800" b="1" dirty="0" err="1">
                <a:solidFill>
                  <a:srgbClr val="000000"/>
                </a:solidFill>
              </a:rPr>
              <a:t>ынталандырылады</a:t>
            </a:r>
            <a:endParaRPr lang="ru-RU" sz="2800" b="1" dirty="0">
              <a:solidFill>
                <a:srgbClr val="000000"/>
              </a:solidFill>
            </a:endParaRPr>
          </a:p>
          <a:p>
            <a:pPr marL="342900" lvl="0" indent="-342900">
              <a:lnSpc>
                <a:spcPct val="80000"/>
              </a:lnSpc>
              <a:buClr>
                <a:srgbClr val="000000"/>
              </a:buClr>
              <a:buSzPts val="2800"/>
              <a:buFont typeface="Arial"/>
              <a:buChar char="•"/>
            </a:pPr>
            <a:r>
              <a:rPr lang="ru-RU" sz="2800" b="1" dirty="0" err="1">
                <a:solidFill>
                  <a:srgbClr val="000000"/>
                </a:solidFill>
              </a:rPr>
              <a:t>абсорбциялық</a:t>
            </a:r>
            <a:r>
              <a:rPr lang="ru-RU" sz="2800" b="1" dirty="0">
                <a:solidFill>
                  <a:srgbClr val="000000"/>
                </a:solidFill>
              </a:rPr>
              <a:t> </a:t>
            </a:r>
            <a:r>
              <a:rPr lang="ru-RU" sz="2800" b="1" dirty="0" err="1">
                <a:solidFill>
                  <a:srgbClr val="000000"/>
                </a:solidFill>
              </a:rPr>
              <a:t>жасушалар</a:t>
            </a:r>
            <a:r>
              <a:rPr lang="ru-RU" sz="2800" b="1" dirty="0">
                <a:solidFill>
                  <a:srgbClr val="000000"/>
                </a:solidFill>
              </a:rPr>
              <a:t> </a:t>
            </a:r>
            <a:r>
              <a:rPr lang="ru-RU" sz="2800" b="1" dirty="0" err="1">
                <a:solidFill>
                  <a:srgbClr val="000000"/>
                </a:solidFill>
              </a:rPr>
              <a:t>темір</a:t>
            </a:r>
            <a:r>
              <a:rPr lang="ru-RU" sz="2800" b="1" dirty="0">
                <a:solidFill>
                  <a:srgbClr val="000000"/>
                </a:solidFill>
              </a:rPr>
              <a:t> </a:t>
            </a:r>
            <a:r>
              <a:rPr lang="ru-RU" sz="2800" b="1" dirty="0" err="1">
                <a:solidFill>
                  <a:srgbClr val="000000"/>
                </a:solidFill>
              </a:rPr>
              <a:t>иондарын</a:t>
            </a:r>
            <a:r>
              <a:rPr lang="ru-RU" sz="2800" b="1" dirty="0">
                <a:solidFill>
                  <a:srgbClr val="000000"/>
                </a:solidFill>
              </a:rPr>
              <a:t> (</a:t>
            </a:r>
            <a:r>
              <a:rPr lang="en-US" sz="2800" b="1" dirty="0">
                <a:solidFill>
                  <a:srgbClr val="000000"/>
                </a:solidFill>
              </a:rPr>
              <a:t>Fe2 +) </a:t>
            </a:r>
            <a:r>
              <a:rPr lang="ru-RU" sz="2800" b="1" dirty="0" err="1">
                <a:solidFill>
                  <a:srgbClr val="000000"/>
                </a:solidFill>
              </a:rPr>
              <a:t>байланыстырады</a:t>
            </a:r>
            <a:r>
              <a:rPr lang="ru-RU" sz="2800" b="1" dirty="0">
                <a:solidFill>
                  <a:srgbClr val="000000"/>
                </a:solidFill>
              </a:rPr>
              <a:t> </a:t>
            </a:r>
            <a:r>
              <a:rPr lang="ru-RU" sz="2800" b="1" dirty="0" err="1">
                <a:solidFill>
                  <a:srgbClr val="000000"/>
                </a:solidFill>
              </a:rPr>
              <a:t>және</a:t>
            </a:r>
            <a:r>
              <a:rPr lang="ru-RU" sz="2800" b="1" dirty="0">
                <a:solidFill>
                  <a:srgbClr val="000000"/>
                </a:solidFill>
              </a:rPr>
              <a:t> </a:t>
            </a:r>
            <a:r>
              <a:rPr lang="ru-RU" sz="2800" b="1" dirty="0" err="1">
                <a:solidFill>
                  <a:srgbClr val="000000"/>
                </a:solidFill>
              </a:rPr>
              <a:t>белсенді</a:t>
            </a:r>
            <a:r>
              <a:rPr lang="ru-RU" sz="2800" b="1" dirty="0">
                <a:solidFill>
                  <a:srgbClr val="000000"/>
                </a:solidFill>
              </a:rPr>
              <a:t> </a:t>
            </a:r>
            <a:r>
              <a:rPr lang="ru-RU" sz="2800" b="1" dirty="0" err="1">
                <a:solidFill>
                  <a:srgbClr val="000000"/>
                </a:solidFill>
              </a:rPr>
              <a:t>тасымалдау</a:t>
            </a:r>
            <a:r>
              <a:rPr lang="ru-RU" sz="2800" b="1" dirty="0">
                <a:solidFill>
                  <a:srgbClr val="000000"/>
                </a:solidFill>
              </a:rPr>
              <a:t> </a:t>
            </a:r>
            <a:r>
              <a:rPr lang="ru-RU" sz="2800" b="1" dirty="0" err="1">
                <a:solidFill>
                  <a:srgbClr val="000000"/>
                </a:solidFill>
              </a:rPr>
              <a:t>арқылы</a:t>
            </a:r>
            <a:r>
              <a:rPr lang="ru-RU" sz="2800" b="1" dirty="0">
                <a:solidFill>
                  <a:srgbClr val="000000"/>
                </a:solidFill>
              </a:rPr>
              <a:t> </a:t>
            </a:r>
            <a:r>
              <a:rPr lang="ru-RU" sz="2800" b="1" dirty="0" err="1">
                <a:solidFill>
                  <a:srgbClr val="000000"/>
                </a:solidFill>
              </a:rPr>
              <a:t>ішкі</a:t>
            </a:r>
            <a:r>
              <a:rPr lang="ru-RU" sz="2800" b="1" dirty="0">
                <a:solidFill>
                  <a:srgbClr val="000000"/>
                </a:solidFill>
              </a:rPr>
              <a:t> </a:t>
            </a:r>
            <a:r>
              <a:rPr lang="ru-RU" sz="2800" b="1" dirty="0" err="1">
                <a:solidFill>
                  <a:srgbClr val="000000"/>
                </a:solidFill>
              </a:rPr>
              <a:t>күйге</a:t>
            </a:r>
            <a:r>
              <a:rPr lang="ru-RU" sz="2800" b="1" dirty="0">
                <a:solidFill>
                  <a:srgbClr val="000000"/>
                </a:solidFill>
              </a:rPr>
              <a:t> </a:t>
            </a:r>
            <a:r>
              <a:rPr lang="ru-RU" sz="2800" b="1" dirty="0" err="1">
                <a:solidFill>
                  <a:srgbClr val="000000"/>
                </a:solidFill>
              </a:rPr>
              <a:t>енеді</a:t>
            </a:r>
            <a:endParaRPr lang="ru-RU" sz="2800" b="1" dirty="0">
              <a:solidFill>
                <a:srgbClr val="000000"/>
              </a:solidFill>
            </a:endParaRPr>
          </a:p>
          <a:p>
            <a:pPr marL="342900" lvl="0" indent="-342900">
              <a:lnSpc>
                <a:spcPct val="80000"/>
              </a:lnSpc>
              <a:buClr>
                <a:srgbClr val="000000"/>
              </a:buClr>
              <a:buSzPts val="2800"/>
              <a:buFont typeface="Arial"/>
              <a:buChar char="•"/>
            </a:pPr>
            <a:r>
              <a:rPr lang="ru-RU" sz="2800" b="1" dirty="0" err="1">
                <a:solidFill>
                  <a:srgbClr val="000000"/>
                </a:solidFill>
              </a:rPr>
              <a:t>темір</a:t>
            </a:r>
            <a:r>
              <a:rPr lang="ru-RU" sz="2800" b="1" dirty="0">
                <a:solidFill>
                  <a:srgbClr val="000000"/>
                </a:solidFill>
              </a:rPr>
              <a:t> </a:t>
            </a:r>
            <a:r>
              <a:rPr lang="ru-RU" sz="2800" b="1" dirty="0" err="1">
                <a:solidFill>
                  <a:srgbClr val="000000"/>
                </a:solidFill>
              </a:rPr>
              <a:t>иондарын</a:t>
            </a:r>
            <a:r>
              <a:rPr lang="ru-RU" sz="2800" b="1" dirty="0">
                <a:solidFill>
                  <a:srgbClr val="000000"/>
                </a:solidFill>
              </a:rPr>
              <a:t> (</a:t>
            </a:r>
            <a:r>
              <a:rPr lang="en-US" sz="2800" b="1" dirty="0">
                <a:solidFill>
                  <a:srgbClr val="000000"/>
                </a:solidFill>
              </a:rPr>
              <a:t>Fe3 +) </a:t>
            </a:r>
            <a:r>
              <a:rPr lang="ru-RU" sz="2800" b="1" dirty="0" err="1">
                <a:solidFill>
                  <a:srgbClr val="000000"/>
                </a:solidFill>
              </a:rPr>
              <a:t>сіңіре</a:t>
            </a:r>
            <a:r>
              <a:rPr lang="ru-RU" sz="2800" b="1" dirty="0">
                <a:solidFill>
                  <a:srgbClr val="000000"/>
                </a:solidFill>
              </a:rPr>
              <a:t> </a:t>
            </a:r>
            <a:r>
              <a:rPr lang="ru-RU" sz="2800" b="1" dirty="0" err="1">
                <a:solidFill>
                  <a:srgbClr val="000000"/>
                </a:solidFill>
              </a:rPr>
              <a:t>алмайды</a:t>
            </a:r>
            <a:r>
              <a:rPr lang="ru-RU" sz="2800" b="1" dirty="0">
                <a:solidFill>
                  <a:srgbClr val="000000"/>
                </a:solidFill>
              </a:rPr>
              <a:t>, </a:t>
            </a:r>
            <a:r>
              <a:rPr lang="ru-RU" sz="2800" b="1" dirty="0" err="1">
                <a:solidFill>
                  <a:srgbClr val="000000"/>
                </a:solidFill>
              </a:rPr>
              <a:t>бірақ</a:t>
            </a:r>
            <a:r>
              <a:rPr lang="ru-RU" sz="2800" b="1" dirty="0">
                <a:solidFill>
                  <a:srgbClr val="000000"/>
                </a:solidFill>
              </a:rPr>
              <a:t> </a:t>
            </a:r>
            <a:r>
              <a:rPr lang="ru-RU" sz="2800" b="1" dirty="0" err="1">
                <a:solidFill>
                  <a:srgbClr val="000000"/>
                </a:solidFill>
              </a:rPr>
              <a:t>асқазан</a:t>
            </a:r>
            <a:r>
              <a:rPr lang="ru-RU" sz="2800" b="1" dirty="0">
                <a:solidFill>
                  <a:srgbClr val="000000"/>
                </a:solidFill>
              </a:rPr>
              <a:t> </a:t>
            </a:r>
            <a:r>
              <a:rPr lang="ru-RU" sz="2800" b="1" dirty="0" err="1">
                <a:solidFill>
                  <a:srgbClr val="000000"/>
                </a:solidFill>
              </a:rPr>
              <a:t>қышқылы</a:t>
            </a:r>
            <a:r>
              <a:rPr lang="ru-RU" sz="2800" b="1" dirty="0">
                <a:solidFill>
                  <a:srgbClr val="000000"/>
                </a:solidFill>
              </a:rPr>
              <a:t> </a:t>
            </a:r>
            <a:r>
              <a:rPr lang="ru-RU" sz="2800" b="1" dirty="0" err="1">
                <a:solidFill>
                  <a:srgbClr val="000000"/>
                </a:solidFill>
              </a:rPr>
              <a:t>темір</a:t>
            </a:r>
            <a:r>
              <a:rPr lang="ru-RU" sz="2800" b="1" dirty="0">
                <a:solidFill>
                  <a:srgbClr val="000000"/>
                </a:solidFill>
              </a:rPr>
              <a:t> </a:t>
            </a:r>
            <a:r>
              <a:rPr lang="ru-RU" sz="2800" b="1" dirty="0" err="1">
                <a:solidFill>
                  <a:srgbClr val="000000"/>
                </a:solidFill>
              </a:rPr>
              <a:t>иондарын</a:t>
            </a:r>
            <a:r>
              <a:rPr lang="ru-RU" sz="2800" b="1" dirty="0">
                <a:solidFill>
                  <a:srgbClr val="000000"/>
                </a:solidFill>
              </a:rPr>
              <a:t> </a:t>
            </a:r>
            <a:r>
              <a:rPr lang="ru-RU" sz="2800" b="1" dirty="0" err="1">
                <a:solidFill>
                  <a:srgbClr val="000000"/>
                </a:solidFill>
              </a:rPr>
              <a:t>сіңірілетін</a:t>
            </a:r>
            <a:r>
              <a:rPr lang="ru-RU" sz="2800" b="1" dirty="0">
                <a:solidFill>
                  <a:srgbClr val="000000"/>
                </a:solidFill>
              </a:rPr>
              <a:t> </a:t>
            </a:r>
            <a:r>
              <a:rPr lang="ru-RU" sz="2800" b="1" dirty="0" err="1">
                <a:solidFill>
                  <a:srgbClr val="000000"/>
                </a:solidFill>
              </a:rPr>
              <a:t>темір</a:t>
            </a:r>
            <a:r>
              <a:rPr lang="ru-RU" sz="2800" b="1" dirty="0">
                <a:solidFill>
                  <a:srgbClr val="000000"/>
                </a:solidFill>
              </a:rPr>
              <a:t> </a:t>
            </a:r>
            <a:r>
              <a:rPr lang="ru-RU" sz="2800" b="1" dirty="0" err="1">
                <a:solidFill>
                  <a:srgbClr val="000000"/>
                </a:solidFill>
              </a:rPr>
              <a:t>иондарына</a:t>
            </a:r>
            <a:r>
              <a:rPr lang="ru-RU" sz="2800" b="1" dirty="0">
                <a:solidFill>
                  <a:srgbClr val="000000"/>
                </a:solidFill>
              </a:rPr>
              <a:t> </a:t>
            </a:r>
            <a:r>
              <a:rPr lang="ru-RU" sz="2800" b="1" dirty="0" err="1">
                <a:solidFill>
                  <a:srgbClr val="000000"/>
                </a:solidFill>
              </a:rPr>
              <a:t>дейін</a:t>
            </a:r>
            <a:r>
              <a:rPr lang="ru-RU" sz="2800" b="1" dirty="0">
                <a:solidFill>
                  <a:srgbClr val="000000"/>
                </a:solidFill>
              </a:rPr>
              <a:t> </a:t>
            </a:r>
            <a:r>
              <a:rPr lang="ru-RU" sz="2800" b="1" dirty="0" err="1">
                <a:solidFill>
                  <a:srgbClr val="000000"/>
                </a:solidFill>
              </a:rPr>
              <a:t>төмендетеді</a:t>
            </a:r>
            <a:endParaRPr lang="ru-RU" sz="2800" b="1" dirty="0">
              <a:solidFill>
                <a:srgbClr val="000000"/>
              </a:solidFill>
            </a:endParaRPr>
          </a:p>
          <a:p>
            <a:pPr marL="342900" lvl="0" indent="-342900">
              <a:lnSpc>
                <a:spcPct val="80000"/>
              </a:lnSpc>
              <a:buClr>
                <a:srgbClr val="000000"/>
              </a:buClr>
              <a:buSzPts val="2800"/>
              <a:buFont typeface="Arial"/>
              <a:buChar char="•"/>
            </a:pPr>
            <a:r>
              <a:rPr lang="ru-RU" sz="2800" b="1" dirty="0" err="1">
                <a:solidFill>
                  <a:srgbClr val="000000"/>
                </a:solidFill>
              </a:rPr>
              <a:t>трансферрин</a:t>
            </a:r>
            <a:r>
              <a:rPr lang="ru-RU" sz="2800" b="1" dirty="0">
                <a:solidFill>
                  <a:srgbClr val="000000"/>
                </a:solidFill>
              </a:rPr>
              <a:t> (</a:t>
            </a:r>
            <a:r>
              <a:rPr lang="ru-RU" sz="2800" b="1" dirty="0" err="1">
                <a:solidFill>
                  <a:srgbClr val="000000"/>
                </a:solidFill>
              </a:rPr>
              <a:t>жасушадан</a:t>
            </a:r>
            <a:r>
              <a:rPr lang="ru-RU" sz="2800" b="1" dirty="0">
                <a:solidFill>
                  <a:srgbClr val="000000"/>
                </a:solidFill>
              </a:rPr>
              <a:t> </a:t>
            </a:r>
            <a:r>
              <a:rPr lang="ru-RU" sz="2800" b="1" dirty="0" err="1">
                <a:solidFill>
                  <a:srgbClr val="000000"/>
                </a:solidFill>
              </a:rPr>
              <a:t>тыс</a:t>
            </a:r>
            <a:r>
              <a:rPr lang="ru-RU" sz="2800" b="1" dirty="0">
                <a:solidFill>
                  <a:srgbClr val="000000"/>
                </a:solidFill>
              </a:rPr>
              <a:t> </a:t>
            </a:r>
            <a:r>
              <a:rPr lang="ru-RU" sz="2800" b="1" dirty="0" err="1">
                <a:solidFill>
                  <a:srgbClr val="000000"/>
                </a:solidFill>
              </a:rPr>
              <a:t>ақуыз</a:t>
            </a:r>
            <a:r>
              <a:rPr lang="ru-RU" sz="2800" b="1" dirty="0">
                <a:solidFill>
                  <a:srgbClr val="000000"/>
                </a:solidFill>
              </a:rPr>
              <a:t>) </a:t>
            </a:r>
            <a:r>
              <a:rPr lang="ru-RU" sz="2800" b="1" dirty="0" err="1">
                <a:solidFill>
                  <a:srgbClr val="000000"/>
                </a:solidFill>
              </a:rPr>
              <a:t>қандағы</a:t>
            </a:r>
            <a:r>
              <a:rPr lang="ru-RU" sz="2800" b="1" dirty="0">
                <a:solidFill>
                  <a:srgbClr val="000000"/>
                </a:solidFill>
              </a:rPr>
              <a:t> </a:t>
            </a:r>
            <a:r>
              <a:rPr lang="ru-RU" sz="2800" b="1" dirty="0" err="1">
                <a:solidFill>
                  <a:srgbClr val="000000"/>
                </a:solidFill>
              </a:rPr>
              <a:t>темірді</a:t>
            </a:r>
            <a:r>
              <a:rPr lang="ru-RU" sz="2800" b="1" dirty="0">
                <a:solidFill>
                  <a:srgbClr val="000000"/>
                </a:solidFill>
              </a:rPr>
              <a:t> </a:t>
            </a:r>
            <a:r>
              <a:rPr lang="ru-RU" sz="2800" b="1" dirty="0" err="1">
                <a:solidFill>
                  <a:srgbClr val="000000"/>
                </a:solidFill>
              </a:rPr>
              <a:t>сүйек</a:t>
            </a:r>
            <a:r>
              <a:rPr lang="ru-RU" sz="2800" b="1" dirty="0">
                <a:solidFill>
                  <a:srgbClr val="000000"/>
                </a:solidFill>
              </a:rPr>
              <a:t> </a:t>
            </a:r>
            <a:r>
              <a:rPr lang="ru-RU" sz="2800" b="1" dirty="0" err="1">
                <a:solidFill>
                  <a:srgbClr val="000000"/>
                </a:solidFill>
              </a:rPr>
              <a:t>кемігіне</a:t>
            </a:r>
            <a:r>
              <a:rPr lang="ru-RU" sz="2800" b="1" dirty="0">
                <a:solidFill>
                  <a:srgbClr val="000000"/>
                </a:solidFill>
              </a:rPr>
              <a:t>, </a:t>
            </a:r>
            <a:r>
              <a:rPr lang="ru-RU" sz="2800" b="1" dirty="0" err="1">
                <a:solidFill>
                  <a:srgbClr val="000000"/>
                </a:solidFill>
              </a:rPr>
              <a:t>бұлшықетке</a:t>
            </a:r>
            <a:r>
              <a:rPr lang="ru-RU" sz="2800" b="1" dirty="0">
                <a:solidFill>
                  <a:srgbClr val="000000"/>
                </a:solidFill>
              </a:rPr>
              <a:t> </a:t>
            </a:r>
            <a:r>
              <a:rPr lang="ru-RU" sz="2800" b="1" dirty="0" err="1">
                <a:solidFill>
                  <a:srgbClr val="000000"/>
                </a:solidFill>
              </a:rPr>
              <a:t>және</a:t>
            </a:r>
            <a:r>
              <a:rPr lang="ru-RU" sz="2800" b="1" dirty="0">
                <a:solidFill>
                  <a:srgbClr val="000000"/>
                </a:solidFill>
              </a:rPr>
              <a:t> </a:t>
            </a:r>
            <a:r>
              <a:rPr lang="ru-RU" sz="2800" b="1" dirty="0" err="1">
                <a:solidFill>
                  <a:srgbClr val="000000"/>
                </a:solidFill>
              </a:rPr>
              <a:t>бауырға</a:t>
            </a:r>
            <a:r>
              <a:rPr lang="ru-RU" sz="2800" b="1" dirty="0">
                <a:solidFill>
                  <a:srgbClr val="000000"/>
                </a:solidFill>
              </a:rPr>
              <a:t> </a:t>
            </a:r>
            <a:r>
              <a:rPr lang="ru-RU" sz="2800" b="1" dirty="0" err="1" smtClean="0">
                <a:solidFill>
                  <a:srgbClr val="000000"/>
                </a:solidFill>
              </a:rPr>
              <a:t>тасымалдайды</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3"/>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33</a:t>
            </a:fld>
            <a:endParaRPr/>
          </a:p>
        </p:txBody>
      </p:sp>
      <p:sp>
        <p:nvSpPr>
          <p:cNvPr id="374" name="Google Shape;374;p33"/>
          <p:cNvSpPr txBox="1">
            <a:spLocks noGrp="1"/>
          </p:cNvSpPr>
          <p:nvPr>
            <p:ph type="title" idx="4294967295"/>
          </p:nvPr>
        </p:nvSpPr>
        <p:spPr>
          <a:xfrm>
            <a:off x="-2819401" y="12700"/>
            <a:ext cx="9144002" cy="928688"/>
          </a:xfrm>
          <a:prstGeom prst="rect">
            <a:avLst/>
          </a:prstGeom>
          <a:noFill/>
          <a:ln>
            <a:noFill/>
          </a:ln>
        </p:spPr>
        <p:txBody>
          <a:bodyPr spcFirstLastPara="1" wrap="square" lIns="45700" tIns="45700" rIns="45700" bIns="45700" anchor="ctr" anchorCtr="0">
            <a:normAutofit/>
          </a:bodyPr>
          <a:lstStyle/>
          <a:p>
            <a:pPr lvl="0" algn="ctr">
              <a:buSzPts val="4400"/>
            </a:pPr>
            <a:r>
              <a:rPr lang="ru-RU" dirty="0"/>
              <a:t>Кальций</a:t>
            </a:r>
            <a:endParaRPr dirty="0"/>
          </a:p>
        </p:txBody>
      </p:sp>
      <p:sp>
        <p:nvSpPr>
          <p:cNvPr id="375" name="Google Shape;375;p33"/>
          <p:cNvSpPr txBox="1">
            <a:spLocks noGrp="1"/>
          </p:cNvSpPr>
          <p:nvPr>
            <p:ph type="body" idx="4294967295"/>
          </p:nvPr>
        </p:nvSpPr>
        <p:spPr>
          <a:xfrm>
            <a:off x="255587" y="854075"/>
            <a:ext cx="8615363" cy="6003925"/>
          </a:xfrm>
          <a:prstGeom prst="rect">
            <a:avLst/>
          </a:prstGeom>
          <a:noFill/>
          <a:ln>
            <a:noFill/>
          </a:ln>
        </p:spPr>
        <p:txBody>
          <a:bodyPr spcFirstLastPara="1" wrap="square" lIns="45700" tIns="45700" rIns="45700" bIns="45700" anchor="t" anchorCtr="0">
            <a:normAutofit fontScale="92500" lnSpcReduction="10000"/>
          </a:bodyPr>
          <a:lstStyle/>
          <a:p>
            <a:pPr marL="342900" lvl="0" indent="-342900">
              <a:lnSpc>
                <a:spcPct val="80000"/>
              </a:lnSpc>
              <a:buClr>
                <a:srgbClr val="000000"/>
              </a:buClr>
              <a:buFont typeface="Arial"/>
              <a:buChar char="•"/>
            </a:pPr>
            <a:r>
              <a:rPr lang="ru-RU" dirty="0">
                <a:solidFill>
                  <a:srgbClr val="000000"/>
                </a:solidFill>
              </a:rPr>
              <a:t>кальций </a:t>
            </a:r>
            <a:r>
              <a:rPr lang="ru-RU" dirty="0" err="1">
                <a:solidFill>
                  <a:srgbClr val="000000"/>
                </a:solidFill>
              </a:rPr>
              <a:t>ішектің</a:t>
            </a:r>
            <a:r>
              <a:rPr lang="ru-RU" dirty="0">
                <a:solidFill>
                  <a:srgbClr val="000000"/>
                </a:solidFill>
              </a:rPr>
              <a:t> </a:t>
            </a:r>
            <a:r>
              <a:rPr lang="ru-RU" dirty="0" err="1">
                <a:solidFill>
                  <a:srgbClr val="000000"/>
                </a:solidFill>
              </a:rPr>
              <a:t>әр</a:t>
            </a:r>
            <a:r>
              <a:rPr lang="ru-RU" dirty="0">
                <a:solidFill>
                  <a:srgbClr val="000000"/>
                </a:solidFill>
              </a:rPr>
              <a:t> </a:t>
            </a:r>
            <a:r>
              <a:rPr lang="ru-RU" dirty="0" err="1">
                <a:solidFill>
                  <a:srgbClr val="000000"/>
                </a:solidFill>
              </a:rPr>
              <a:t>түрлі</a:t>
            </a:r>
            <a:r>
              <a:rPr lang="ru-RU" dirty="0">
                <a:solidFill>
                  <a:srgbClr val="000000"/>
                </a:solidFill>
              </a:rPr>
              <a:t> </a:t>
            </a:r>
            <a:r>
              <a:rPr lang="ru-RU" dirty="0" err="1">
                <a:solidFill>
                  <a:srgbClr val="000000"/>
                </a:solidFill>
              </a:rPr>
              <a:t>механизмдерімен</a:t>
            </a:r>
            <a:r>
              <a:rPr lang="ru-RU" dirty="0">
                <a:solidFill>
                  <a:srgbClr val="000000"/>
                </a:solidFill>
              </a:rPr>
              <a:t> </a:t>
            </a:r>
            <a:r>
              <a:rPr lang="ru-RU" dirty="0" err="1">
                <a:solidFill>
                  <a:srgbClr val="000000"/>
                </a:solidFill>
              </a:rPr>
              <a:t>сіңеді</a:t>
            </a:r>
            <a:endParaRPr lang="ru-RU" dirty="0">
              <a:solidFill>
                <a:srgbClr val="000000"/>
              </a:solidFill>
            </a:endParaRPr>
          </a:p>
          <a:p>
            <a:pPr marL="342900" lvl="0" indent="-342900">
              <a:lnSpc>
                <a:spcPct val="80000"/>
              </a:lnSpc>
              <a:buClr>
                <a:srgbClr val="000000"/>
              </a:buClr>
              <a:buFont typeface="Arial"/>
              <a:buChar char="•"/>
            </a:pPr>
            <a:r>
              <a:rPr lang="ru-RU" dirty="0">
                <a:solidFill>
                  <a:srgbClr val="000000"/>
                </a:solidFill>
              </a:rPr>
              <a:t>он </a:t>
            </a:r>
            <a:r>
              <a:rPr lang="ru-RU" dirty="0" err="1">
                <a:solidFill>
                  <a:srgbClr val="000000"/>
                </a:solidFill>
              </a:rPr>
              <a:t>екі</a:t>
            </a:r>
            <a:r>
              <a:rPr lang="ru-RU" dirty="0">
                <a:solidFill>
                  <a:srgbClr val="000000"/>
                </a:solidFill>
              </a:rPr>
              <a:t> </a:t>
            </a:r>
            <a:r>
              <a:rPr lang="ru-RU" dirty="0" err="1">
                <a:solidFill>
                  <a:srgbClr val="000000"/>
                </a:solidFill>
              </a:rPr>
              <a:t>елі</a:t>
            </a:r>
            <a:r>
              <a:rPr lang="ru-RU" dirty="0">
                <a:solidFill>
                  <a:srgbClr val="000000"/>
                </a:solidFill>
              </a:rPr>
              <a:t> </a:t>
            </a:r>
            <a:r>
              <a:rPr lang="ru-RU" dirty="0" err="1">
                <a:solidFill>
                  <a:srgbClr val="000000"/>
                </a:solidFill>
              </a:rPr>
              <a:t>ішектегі</a:t>
            </a:r>
            <a:r>
              <a:rPr lang="ru-RU" dirty="0">
                <a:solidFill>
                  <a:srgbClr val="000000"/>
                </a:solidFill>
              </a:rPr>
              <a:t> </a:t>
            </a:r>
            <a:r>
              <a:rPr lang="ru-RU" dirty="0" err="1">
                <a:solidFill>
                  <a:srgbClr val="000000"/>
                </a:solidFill>
              </a:rPr>
              <a:t>белсенді</a:t>
            </a:r>
            <a:r>
              <a:rPr lang="ru-RU" dirty="0">
                <a:solidFill>
                  <a:srgbClr val="000000"/>
                </a:solidFill>
              </a:rPr>
              <a:t> </a:t>
            </a:r>
            <a:r>
              <a:rPr lang="ru-RU" dirty="0" err="1">
                <a:solidFill>
                  <a:srgbClr val="000000"/>
                </a:solidFill>
              </a:rPr>
              <a:t>тасымалдау</a:t>
            </a:r>
            <a:endParaRPr lang="ru-RU" dirty="0">
              <a:solidFill>
                <a:srgbClr val="000000"/>
              </a:solidFill>
            </a:endParaRPr>
          </a:p>
          <a:p>
            <a:pPr marL="342900" lvl="0" indent="-342900">
              <a:lnSpc>
                <a:spcPct val="80000"/>
              </a:lnSpc>
              <a:buClr>
                <a:srgbClr val="000000"/>
              </a:buClr>
              <a:buFont typeface="Arial"/>
              <a:buChar char="•"/>
            </a:pPr>
            <a:r>
              <a:rPr lang="ru-RU" dirty="0" err="1">
                <a:solidFill>
                  <a:srgbClr val="000000"/>
                </a:solidFill>
              </a:rPr>
              <a:t>апикальды</a:t>
            </a:r>
            <a:r>
              <a:rPr lang="ru-RU" dirty="0">
                <a:solidFill>
                  <a:srgbClr val="000000"/>
                </a:solidFill>
              </a:rPr>
              <a:t> </a:t>
            </a:r>
            <a:r>
              <a:rPr lang="ru-RU" dirty="0" err="1">
                <a:solidFill>
                  <a:srgbClr val="000000"/>
                </a:solidFill>
              </a:rPr>
              <a:t>жасуша</a:t>
            </a:r>
            <a:r>
              <a:rPr lang="ru-RU" dirty="0">
                <a:solidFill>
                  <a:srgbClr val="000000"/>
                </a:solidFill>
              </a:rPr>
              <a:t> </a:t>
            </a:r>
            <a:r>
              <a:rPr lang="ru-RU" dirty="0" err="1">
                <a:solidFill>
                  <a:srgbClr val="000000"/>
                </a:solidFill>
              </a:rPr>
              <a:t>қабығындағы</a:t>
            </a:r>
            <a:r>
              <a:rPr lang="ru-RU" dirty="0">
                <a:solidFill>
                  <a:srgbClr val="000000"/>
                </a:solidFill>
              </a:rPr>
              <a:t> кальций </a:t>
            </a:r>
            <a:r>
              <a:rPr lang="ru-RU" dirty="0" err="1">
                <a:solidFill>
                  <a:srgbClr val="000000"/>
                </a:solidFill>
              </a:rPr>
              <a:t>каналдары</a:t>
            </a:r>
            <a:r>
              <a:rPr lang="ru-RU" dirty="0">
                <a:solidFill>
                  <a:srgbClr val="000000"/>
                </a:solidFill>
              </a:rPr>
              <a:t> </a:t>
            </a:r>
            <a:r>
              <a:rPr lang="ru-RU" dirty="0" err="1">
                <a:solidFill>
                  <a:srgbClr val="000000"/>
                </a:solidFill>
              </a:rPr>
              <a:t>арқылы</a:t>
            </a:r>
            <a:r>
              <a:rPr lang="ru-RU" dirty="0">
                <a:solidFill>
                  <a:srgbClr val="000000"/>
                </a:solidFill>
              </a:rPr>
              <a:t> </a:t>
            </a:r>
            <a:r>
              <a:rPr lang="ru-RU" dirty="0" err="1">
                <a:solidFill>
                  <a:srgbClr val="000000"/>
                </a:solidFill>
              </a:rPr>
              <a:t>енеді</a:t>
            </a:r>
            <a:endParaRPr lang="ru-RU" dirty="0">
              <a:solidFill>
                <a:srgbClr val="000000"/>
              </a:solidFill>
            </a:endParaRPr>
          </a:p>
          <a:p>
            <a:pPr marL="342900" lvl="0" indent="-342900">
              <a:lnSpc>
                <a:spcPct val="80000"/>
              </a:lnSpc>
              <a:buClr>
                <a:srgbClr val="000000"/>
              </a:buClr>
              <a:buFont typeface="Arial"/>
              <a:buChar char="•"/>
            </a:pPr>
            <a:r>
              <a:rPr lang="ru-RU" dirty="0" err="1">
                <a:solidFill>
                  <a:srgbClr val="000000"/>
                </a:solidFill>
              </a:rPr>
              <a:t>кальбиндин</a:t>
            </a:r>
            <a:r>
              <a:rPr lang="ru-RU" dirty="0">
                <a:solidFill>
                  <a:srgbClr val="000000"/>
                </a:solidFill>
              </a:rPr>
              <a:t> </a:t>
            </a:r>
            <a:r>
              <a:rPr lang="ru-RU" dirty="0" err="1">
                <a:solidFill>
                  <a:srgbClr val="000000"/>
                </a:solidFill>
              </a:rPr>
              <a:t>ақуызымен</a:t>
            </a:r>
            <a:r>
              <a:rPr lang="ru-RU" dirty="0">
                <a:solidFill>
                  <a:srgbClr val="000000"/>
                </a:solidFill>
              </a:rPr>
              <a:t> </a:t>
            </a:r>
            <a:r>
              <a:rPr lang="ru-RU" dirty="0" err="1">
                <a:solidFill>
                  <a:srgbClr val="000000"/>
                </a:solidFill>
              </a:rPr>
              <a:t>байланысады</a:t>
            </a:r>
            <a:r>
              <a:rPr lang="ru-RU" dirty="0">
                <a:solidFill>
                  <a:srgbClr val="000000"/>
                </a:solidFill>
              </a:rPr>
              <a:t>, </a:t>
            </a:r>
            <a:r>
              <a:rPr lang="ru-RU" dirty="0" err="1">
                <a:solidFill>
                  <a:srgbClr val="000000"/>
                </a:solidFill>
              </a:rPr>
              <a:t>сондықтан</a:t>
            </a:r>
            <a:r>
              <a:rPr lang="ru-RU" dirty="0">
                <a:solidFill>
                  <a:srgbClr val="000000"/>
                </a:solidFill>
              </a:rPr>
              <a:t> концентрация </a:t>
            </a:r>
            <a:r>
              <a:rPr lang="ru-RU" dirty="0" err="1">
                <a:solidFill>
                  <a:srgbClr val="000000"/>
                </a:solidFill>
              </a:rPr>
              <a:t>градиенті</a:t>
            </a:r>
            <a:r>
              <a:rPr lang="ru-RU" dirty="0">
                <a:solidFill>
                  <a:srgbClr val="000000"/>
                </a:solidFill>
              </a:rPr>
              <a:t> кальций </a:t>
            </a:r>
            <a:r>
              <a:rPr lang="ru-RU" dirty="0" err="1">
                <a:solidFill>
                  <a:srgbClr val="000000"/>
                </a:solidFill>
              </a:rPr>
              <a:t>ағынына</a:t>
            </a:r>
            <a:r>
              <a:rPr lang="ru-RU" dirty="0">
                <a:solidFill>
                  <a:srgbClr val="000000"/>
                </a:solidFill>
              </a:rPr>
              <a:t> </a:t>
            </a:r>
            <a:r>
              <a:rPr lang="ru-RU" dirty="0" err="1">
                <a:solidFill>
                  <a:srgbClr val="000000"/>
                </a:solidFill>
              </a:rPr>
              <a:t>жағымды</a:t>
            </a:r>
            <a:r>
              <a:rPr lang="ru-RU" dirty="0">
                <a:solidFill>
                  <a:srgbClr val="000000"/>
                </a:solidFill>
              </a:rPr>
              <a:t> </a:t>
            </a:r>
            <a:r>
              <a:rPr lang="ru-RU" dirty="0" err="1">
                <a:solidFill>
                  <a:srgbClr val="000000"/>
                </a:solidFill>
              </a:rPr>
              <a:t>әсер</a:t>
            </a:r>
            <a:r>
              <a:rPr lang="ru-RU" dirty="0">
                <a:solidFill>
                  <a:srgbClr val="000000"/>
                </a:solidFill>
              </a:rPr>
              <a:t> </a:t>
            </a:r>
            <a:r>
              <a:rPr lang="ru-RU" dirty="0" err="1">
                <a:solidFill>
                  <a:srgbClr val="000000"/>
                </a:solidFill>
              </a:rPr>
              <a:t>етеді</a:t>
            </a:r>
            <a:endParaRPr lang="ru-RU" dirty="0">
              <a:solidFill>
                <a:srgbClr val="000000"/>
              </a:solidFill>
            </a:endParaRPr>
          </a:p>
          <a:p>
            <a:pPr marL="342900" lvl="0" indent="-342900">
              <a:lnSpc>
                <a:spcPct val="80000"/>
              </a:lnSpc>
              <a:buClr>
                <a:srgbClr val="000000"/>
              </a:buClr>
              <a:buFont typeface="Arial"/>
              <a:buChar char="•"/>
            </a:pPr>
            <a:r>
              <a:rPr lang="ru-RU" dirty="0">
                <a:solidFill>
                  <a:srgbClr val="000000"/>
                </a:solidFill>
              </a:rPr>
              <a:t>кальций-</a:t>
            </a:r>
            <a:r>
              <a:rPr lang="en-US" dirty="0">
                <a:solidFill>
                  <a:srgbClr val="000000"/>
                </a:solidFill>
              </a:rPr>
              <a:t>ATPase </a:t>
            </a:r>
            <a:r>
              <a:rPr lang="ru-RU" dirty="0" err="1">
                <a:solidFill>
                  <a:srgbClr val="000000"/>
                </a:solidFill>
              </a:rPr>
              <a:t>және</a:t>
            </a:r>
            <a:r>
              <a:rPr lang="ru-RU" dirty="0">
                <a:solidFill>
                  <a:srgbClr val="000000"/>
                </a:solidFill>
              </a:rPr>
              <a:t> </a:t>
            </a:r>
            <a:r>
              <a:rPr lang="en-US" dirty="0">
                <a:solidFill>
                  <a:srgbClr val="000000"/>
                </a:solidFill>
              </a:rPr>
              <a:t>Na + -Ca2 + </a:t>
            </a:r>
            <a:r>
              <a:rPr lang="ru-RU" dirty="0">
                <a:solidFill>
                  <a:srgbClr val="000000"/>
                </a:solidFill>
              </a:rPr>
              <a:t>антипорты </a:t>
            </a:r>
            <a:r>
              <a:rPr lang="ru-RU" dirty="0" err="1">
                <a:solidFill>
                  <a:srgbClr val="000000"/>
                </a:solidFill>
              </a:rPr>
              <a:t>арқылы</a:t>
            </a:r>
            <a:r>
              <a:rPr lang="ru-RU" dirty="0">
                <a:solidFill>
                  <a:srgbClr val="000000"/>
                </a:solidFill>
              </a:rPr>
              <a:t> </a:t>
            </a:r>
            <a:r>
              <a:rPr lang="ru-RU" dirty="0" err="1">
                <a:solidFill>
                  <a:srgbClr val="000000"/>
                </a:solidFill>
              </a:rPr>
              <a:t>жасуша</a:t>
            </a:r>
            <a:r>
              <a:rPr lang="ru-RU" dirty="0">
                <a:solidFill>
                  <a:srgbClr val="000000"/>
                </a:solidFill>
              </a:rPr>
              <a:t> </a:t>
            </a:r>
            <a:r>
              <a:rPr lang="ru-RU" dirty="0" err="1">
                <a:solidFill>
                  <a:srgbClr val="000000"/>
                </a:solidFill>
              </a:rPr>
              <a:t>негізінен</a:t>
            </a:r>
            <a:r>
              <a:rPr lang="ru-RU" dirty="0">
                <a:solidFill>
                  <a:srgbClr val="000000"/>
                </a:solidFill>
              </a:rPr>
              <a:t> </a:t>
            </a:r>
            <a:r>
              <a:rPr lang="ru-RU" dirty="0" err="1">
                <a:solidFill>
                  <a:srgbClr val="000000"/>
                </a:solidFill>
              </a:rPr>
              <a:t>қанға</a:t>
            </a:r>
            <a:r>
              <a:rPr lang="ru-RU" dirty="0">
                <a:solidFill>
                  <a:srgbClr val="000000"/>
                </a:solidFill>
              </a:rPr>
              <a:t> </a:t>
            </a:r>
            <a:r>
              <a:rPr lang="ru-RU" dirty="0" err="1">
                <a:solidFill>
                  <a:srgbClr val="000000"/>
                </a:solidFill>
              </a:rPr>
              <a:t>белсенді</a:t>
            </a:r>
            <a:r>
              <a:rPr lang="ru-RU" dirty="0">
                <a:solidFill>
                  <a:srgbClr val="000000"/>
                </a:solidFill>
              </a:rPr>
              <a:t> </a:t>
            </a:r>
            <a:r>
              <a:rPr lang="ru-RU" dirty="0" err="1">
                <a:solidFill>
                  <a:srgbClr val="000000"/>
                </a:solidFill>
              </a:rPr>
              <a:t>түрде</a:t>
            </a:r>
            <a:r>
              <a:rPr lang="ru-RU" dirty="0">
                <a:solidFill>
                  <a:srgbClr val="000000"/>
                </a:solidFill>
              </a:rPr>
              <a:t> </a:t>
            </a:r>
            <a:r>
              <a:rPr lang="ru-RU" dirty="0" err="1">
                <a:solidFill>
                  <a:srgbClr val="000000"/>
                </a:solidFill>
              </a:rPr>
              <a:t>тасымалданады</a:t>
            </a:r>
            <a:endParaRPr lang="ru-RU" dirty="0">
              <a:solidFill>
                <a:srgbClr val="000000"/>
              </a:solidFill>
            </a:endParaRPr>
          </a:p>
          <a:p>
            <a:pPr marL="342900" lvl="0" indent="-342900">
              <a:lnSpc>
                <a:spcPct val="80000"/>
              </a:lnSpc>
              <a:buClr>
                <a:srgbClr val="000000"/>
              </a:buClr>
              <a:buFont typeface="Arial"/>
              <a:buChar char="•"/>
            </a:pPr>
            <a:r>
              <a:rPr lang="en-US" dirty="0">
                <a:solidFill>
                  <a:srgbClr val="000000"/>
                </a:solidFill>
              </a:rPr>
              <a:t>jejunum </a:t>
            </a:r>
            <a:r>
              <a:rPr lang="ru-RU" dirty="0">
                <a:solidFill>
                  <a:srgbClr val="000000"/>
                </a:solidFill>
              </a:rPr>
              <a:t>мен </a:t>
            </a:r>
            <a:r>
              <a:rPr lang="ru-RU" dirty="0" err="1">
                <a:solidFill>
                  <a:srgbClr val="000000"/>
                </a:solidFill>
              </a:rPr>
              <a:t>ішектің</a:t>
            </a:r>
            <a:r>
              <a:rPr lang="ru-RU" dirty="0">
                <a:solidFill>
                  <a:srgbClr val="000000"/>
                </a:solidFill>
              </a:rPr>
              <a:t> эпителий </a:t>
            </a:r>
            <a:r>
              <a:rPr lang="ru-RU" dirty="0" err="1">
                <a:solidFill>
                  <a:srgbClr val="000000"/>
                </a:solidFill>
              </a:rPr>
              <a:t>жасушалары</a:t>
            </a:r>
            <a:r>
              <a:rPr lang="ru-RU" dirty="0">
                <a:solidFill>
                  <a:srgbClr val="000000"/>
                </a:solidFill>
              </a:rPr>
              <a:t> </a:t>
            </a:r>
            <a:r>
              <a:rPr lang="ru-RU" dirty="0" err="1">
                <a:solidFill>
                  <a:srgbClr val="000000"/>
                </a:solidFill>
              </a:rPr>
              <a:t>арасындағы</a:t>
            </a:r>
            <a:r>
              <a:rPr lang="ru-RU" dirty="0">
                <a:solidFill>
                  <a:srgbClr val="000000"/>
                </a:solidFill>
              </a:rPr>
              <a:t> диффузия</a:t>
            </a:r>
          </a:p>
          <a:p>
            <a:pPr marL="342900" lvl="0" indent="-342900">
              <a:lnSpc>
                <a:spcPct val="80000"/>
              </a:lnSpc>
              <a:buClr>
                <a:srgbClr val="000000"/>
              </a:buClr>
              <a:buFont typeface="Arial"/>
              <a:buChar char="•"/>
            </a:pPr>
            <a:endParaRPr lang="ru-RU" dirty="0">
              <a:solidFill>
                <a:srgbClr val="000000"/>
              </a:solidFill>
            </a:endParaRPr>
          </a:p>
          <a:p>
            <a:pPr marL="342900" lvl="0" indent="-342900">
              <a:lnSpc>
                <a:spcPct val="80000"/>
              </a:lnSpc>
              <a:buClr>
                <a:srgbClr val="000000"/>
              </a:buClr>
              <a:buFont typeface="Arial"/>
              <a:buChar char="•"/>
            </a:pPr>
            <a:r>
              <a:rPr lang="ru-RU" dirty="0" err="1">
                <a:solidFill>
                  <a:srgbClr val="000000"/>
                </a:solidFill>
              </a:rPr>
              <a:t>паратгормон</a:t>
            </a:r>
            <a:r>
              <a:rPr lang="ru-RU" dirty="0">
                <a:solidFill>
                  <a:srgbClr val="000000"/>
                </a:solidFill>
              </a:rPr>
              <a:t> - </a:t>
            </a:r>
            <a:r>
              <a:rPr lang="ru-RU" dirty="0" err="1">
                <a:solidFill>
                  <a:srgbClr val="000000"/>
                </a:solidFill>
              </a:rPr>
              <a:t>қандағы</a:t>
            </a:r>
            <a:r>
              <a:rPr lang="ru-RU" dirty="0">
                <a:solidFill>
                  <a:srgbClr val="000000"/>
                </a:solidFill>
              </a:rPr>
              <a:t> кальций </a:t>
            </a:r>
            <a:r>
              <a:rPr lang="ru-RU" dirty="0" err="1">
                <a:solidFill>
                  <a:srgbClr val="000000"/>
                </a:solidFill>
              </a:rPr>
              <a:t>деңгейінің</a:t>
            </a:r>
            <a:r>
              <a:rPr lang="ru-RU" dirty="0">
                <a:solidFill>
                  <a:srgbClr val="000000"/>
                </a:solidFill>
              </a:rPr>
              <a:t> </a:t>
            </a:r>
            <a:r>
              <a:rPr lang="ru-RU" dirty="0" err="1">
                <a:solidFill>
                  <a:srgbClr val="000000"/>
                </a:solidFill>
              </a:rPr>
              <a:t>төмендеуіне</a:t>
            </a:r>
            <a:r>
              <a:rPr lang="ru-RU" dirty="0">
                <a:solidFill>
                  <a:srgbClr val="000000"/>
                </a:solidFill>
              </a:rPr>
              <a:t> </a:t>
            </a:r>
            <a:r>
              <a:rPr lang="ru-RU" dirty="0" err="1">
                <a:solidFill>
                  <a:srgbClr val="000000"/>
                </a:solidFill>
              </a:rPr>
              <a:t>жауап</a:t>
            </a:r>
            <a:r>
              <a:rPr lang="ru-RU" dirty="0">
                <a:solidFill>
                  <a:srgbClr val="000000"/>
                </a:solidFill>
              </a:rPr>
              <a:t> </a:t>
            </a:r>
            <a:r>
              <a:rPr lang="ru-RU" dirty="0" err="1">
                <a:solidFill>
                  <a:srgbClr val="000000"/>
                </a:solidFill>
              </a:rPr>
              <a:t>ретінде</a:t>
            </a:r>
            <a:r>
              <a:rPr lang="ru-RU" dirty="0">
                <a:solidFill>
                  <a:srgbClr val="000000"/>
                </a:solidFill>
              </a:rPr>
              <a:t> </a:t>
            </a:r>
            <a:r>
              <a:rPr lang="ru-RU" dirty="0" err="1">
                <a:solidFill>
                  <a:srgbClr val="000000"/>
                </a:solidFill>
              </a:rPr>
              <a:t>бөлінеді</a:t>
            </a:r>
            <a:endParaRPr lang="ru-RU" dirty="0">
              <a:solidFill>
                <a:srgbClr val="000000"/>
              </a:solidFill>
            </a:endParaRPr>
          </a:p>
          <a:p>
            <a:pPr marL="342900" lvl="0" indent="-342900">
              <a:lnSpc>
                <a:spcPct val="80000"/>
              </a:lnSpc>
              <a:buClr>
                <a:srgbClr val="000000"/>
              </a:buClr>
              <a:buFont typeface="Arial"/>
              <a:buChar char="•"/>
            </a:pPr>
            <a:r>
              <a:rPr lang="ru-RU" dirty="0">
                <a:solidFill>
                  <a:srgbClr val="000000"/>
                </a:solidFill>
              </a:rPr>
              <a:t>эпидермис пен </a:t>
            </a:r>
            <a:r>
              <a:rPr lang="ru-RU" dirty="0" err="1">
                <a:solidFill>
                  <a:srgbClr val="000000"/>
                </a:solidFill>
              </a:rPr>
              <a:t>бауыр</a:t>
            </a:r>
            <a:r>
              <a:rPr lang="ru-RU" dirty="0">
                <a:solidFill>
                  <a:srgbClr val="000000"/>
                </a:solidFill>
              </a:rPr>
              <a:t> </a:t>
            </a:r>
            <a:r>
              <a:rPr lang="ru-RU" dirty="0" err="1">
                <a:solidFill>
                  <a:srgbClr val="000000"/>
                </a:solidFill>
              </a:rPr>
              <a:t>жасаған</a:t>
            </a:r>
            <a:r>
              <a:rPr lang="ru-RU" dirty="0">
                <a:solidFill>
                  <a:srgbClr val="000000"/>
                </a:solidFill>
              </a:rPr>
              <a:t> </a:t>
            </a:r>
            <a:r>
              <a:rPr lang="ru-RU" dirty="0" err="1">
                <a:solidFill>
                  <a:srgbClr val="000000"/>
                </a:solidFill>
              </a:rPr>
              <a:t>прекурсорлардан</a:t>
            </a:r>
            <a:r>
              <a:rPr lang="ru-RU" dirty="0">
                <a:solidFill>
                  <a:srgbClr val="000000"/>
                </a:solidFill>
              </a:rPr>
              <a:t> </a:t>
            </a:r>
            <a:r>
              <a:rPr lang="en-US" dirty="0">
                <a:solidFill>
                  <a:srgbClr val="000000"/>
                </a:solidFill>
              </a:rPr>
              <a:t>D </a:t>
            </a:r>
            <a:r>
              <a:rPr lang="ru-RU" dirty="0" err="1">
                <a:solidFill>
                  <a:srgbClr val="000000"/>
                </a:solidFill>
              </a:rPr>
              <a:t>витаминін</a:t>
            </a:r>
            <a:r>
              <a:rPr lang="ru-RU" dirty="0">
                <a:solidFill>
                  <a:srgbClr val="000000"/>
                </a:solidFill>
              </a:rPr>
              <a:t> </a:t>
            </a:r>
            <a:r>
              <a:rPr lang="ru-RU" dirty="0" err="1">
                <a:solidFill>
                  <a:srgbClr val="000000"/>
                </a:solidFill>
              </a:rPr>
              <a:t>синтездеу</a:t>
            </a:r>
            <a:r>
              <a:rPr lang="ru-RU" dirty="0">
                <a:solidFill>
                  <a:srgbClr val="000000"/>
                </a:solidFill>
              </a:rPr>
              <a:t> </a:t>
            </a:r>
            <a:r>
              <a:rPr lang="ru-RU" dirty="0" err="1">
                <a:solidFill>
                  <a:srgbClr val="000000"/>
                </a:solidFill>
              </a:rPr>
              <a:t>үшін</a:t>
            </a:r>
            <a:r>
              <a:rPr lang="ru-RU" dirty="0">
                <a:solidFill>
                  <a:srgbClr val="000000"/>
                </a:solidFill>
              </a:rPr>
              <a:t> </a:t>
            </a:r>
            <a:r>
              <a:rPr lang="ru-RU" dirty="0" err="1">
                <a:solidFill>
                  <a:srgbClr val="000000"/>
                </a:solidFill>
              </a:rPr>
              <a:t>бүйректі</a:t>
            </a:r>
            <a:r>
              <a:rPr lang="ru-RU" dirty="0">
                <a:solidFill>
                  <a:srgbClr val="000000"/>
                </a:solidFill>
              </a:rPr>
              <a:t> </a:t>
            </a:r>
            <a:r>
              <a:rPr lang="ru-RU" dirty="0" err="1">
                <a:solidFill>
                  <a:srgbClr val="000000"/>
                </a:solidFill>
              </a:rPr>
              <a:t>ынталандырады</a:t>
            </a:r>
            <a:endParaRPr lang="ru-RU" dirty="0">
              <a:solidFill>
                <a:srgbClr val="000000"/>
              </a:solidFill>
            </a:endParaRPr>
          </a:p>
          <a:p>
            <a:pPr marL="342900" lvl="0" indent="-342900">
              <a:lnSpc>
                <a:spcPct val="80000"/>
              </a:lnSpc>
              <a:buClr>
                <a:srgbClr val="000000"/>
              </a:buClr>
              <a:buFont typeface="Arial"/>
              <a:buChar char="•"/>
            </a:pPr>
            <a:r>
              <a:rPr lang="en-US" dirty="0">
                <a:solidFill>
                  <a:srgbClr val="000000"/>
                </a:solidFill>
              </a:rPr>
              <a:t>D </a:t>
            </a:r>
            <a:r>
              <a:rPr lang="ru-RU" dirty="0" err="1">
                <a:solidFill>
                  <a:srgbClr val="000000"/>
                </a:solidFill>
              </a:rPr>
              <a:t>дәрумені</a:t>
            </a:r>
            <a:r>
              <a:rPr lang="ru-RU" dirty="0">
                <a:solidFill>
                  <a:srgbClr val="000000"/>
                </a:solidFill>
              </a:rPr>
              <a:t> он </a:t>
            </a:r>
            <a:r>
              <a:rPr lang="ru-RU" dirty="0" err="1">
                <a:solidFill>
                  <a:srgbClr val="000000"/>
                </a:solidFill>
              </a:rPr>
              <a:t>екі</a:t>
            </a:r>
            <a:r>
              <a:rPr lang="ru-RU" dirty="0">
                <a:solidFill>
                  <a:srgbClr val="000000"/>
                </a:solidFill>
              </a:rPr>
              <a:t> </a:t>
            </a:r>
            <a:r>
              <a:rPr lang="ru-RU" dirty="0" err="1">
                <a:solidFill>
                  <a:srgbClr val="000000"/>
                </a:solidFill>
              </a:rPr>
              <a:t>елі</a:t>
            </a:r>
            <a:r>
              <a:rPr lang="ru-RU" dirty="0">
                <a:solidFill>
                  <a:srgbClr val="000000"/>
                </a:solidFill>
              </a:rPr>
              <a:t> </a:t>
            </a:r>
            <a:r>
              <a:rPr lang="ru-RU" dirty="0" err="1">
                <a:solidFill>
                  <a:srgbClr val="000000"/>
                </a:solidFill>
              </a:rPr>
              <a:t>ішектің</a:t>
            </a:r>
            <a:r>
              <a:rPr lang="ru-RU" dirty="0">
                <a:solidFill>
                  <a:srgbClr val="000000"/>
                </a:solidFill>
              </a:rPr>
              <a:t> </a:t>
            </a:r>
            <a:r>
              <a:rPr lang="ru-RU" dirty="0" err="1">
                <a:solidFill>
                  <a:srgbClr val="000000"/>
                </a:solidFill>
              </a:rPr>
              <a:t>сіңіргіш</a:t>
            </a:r>
            <a:r>
              <a:rPr lang="ru-RU" dirty="0">
                <a:solidFill>
                  <a:srgbClr val="000000"/>
                </a:solidFill>
              </a:rPr>
              <a:t> </a:t>
            </a:r>
            <a:r>
              <a:rPr lang="ru-RU" dirty="0" err="1">
                <a:solidFill>
                  <a:srgbClr val="000000"/>
                </a:solidFill>
              </a:rPr>
              <a:t>жасушаларына</a:t>
            </a:r>
            <a:r>
              <a:rPr lang="ru-RU" dirty="0">
                <a:solidFill>
                  <a:srgbClr val="000000"/>
                </a:solidFill>
              </a:rPr>
              <a:t> </a:t>
            </a:r>
            <a:r>
              <a:rPr lang="ru-RU" dirty="0" err="1">
                <a:solidFill>
                  <a:srgbClr val="000000"/>
                </a:solidFill>
              </a:rPr>
              <a:t>үш</a:t>
            </a:r>
            <a:r>
              <a:rPr lang="ru-RU" dirty="0">
                <a:solidFill>
                  <a:srgbClr val="000000"/>
                </a:solidFill>
              </a:rPr>
              <a:t> </a:t>
            </a:r>
            <a:r>
              <a:rPr lang="ru-RU" dirty="0" err="1">
                <a:solidFill>
                  <a:srgbClr val="000000"/>
                </a:solidFill>
              </a:rPr>
              <a:t>түрлі</a:t>
            </a:r>
            <a:r>
              <a:rPr lang="ru-RU" dirty="0">
                <a:solidFill>
                  <a:srgbClr val="000000"/>
                </a:solidFill>
              </a:rPr>
              <a:t> </a:t>
            </a:r>
            <a:r>
              <a:rPr lang="ru-RU" dirty="0" err="1">
                <a:solidFill>
                  <a:srgbClr val="000000"/>
                </a:solidFill>
              </a:rPr>
              <a:t>әсер</a:t>
            </a:r>
            <a:r>
              <a:rPr lang="ru-RU" dirty="0">
                <a:solidFill>
                  <a:srgbClr val="000000"/>
                </a:solidFill>
              </a:rPr>
              <a:t> </a:t>
            </a:r>
            <a:r>
              <a:rPr lang="ru-RU" dirty="0" err="1">
                <a:solidFill>
                  <a:srgbClr val="000000"/>
                </a:solidFill>
              </a:rPr>
              <a:t>етеді</a:t>
            </a:r>
            <a:r>
              <a:rPr lang="ru-RU" dirty="0">
                <a:solidFill>
                  <a:srgbClr val="000000"/>
                </a:solidFill>
              </a:rPr>
              <a:t>:</a:t>
            </a:r>
          </a:p>
          <a:p>
            <a:pPr marL="342900" lvl="0" indent="-342900">
              <a:lnSpc>
                <a:spcPct val="80000"/>
              </a:lnSpc>
              <a:buClr>
                <a:srgbClr val="000000"/>
              </a:buClr>
              <a:buFont typeface="Arial"/>
              <a:buChar char="•"/>
            </a:pPr>
            <a:r>
              <a:rPr lang="ru-RU" dirty="0" err="1">
                <a:solidFill>
                  <a:srgbClr val="000000"/>
                </a:solidFill>
              </a:rPr>
              <a:t>апикальды</a:t>
            </a:r>
            <a:r>
              <a:rPr lang="ru-RU" dirty="0">
                <a:solidFill>
                  <a:srgbClr val="000000"/>
                </a:solidFill>
              </a:rPr>
              <a:t> </a:t>
            </a:r>
            <a:r>
              <a:rPr lang="ru-RU" dirty="0" err="1">
                <a:solidFill>
                  <a:srgbClr val="000000"/>
                </a:solidFill>
              </a:rPr>
              <a:t>мембранадағы</a:t>
            </a:r>
            <a:r>
              <a:rPr lang="ru-RU" dirty="0">
                <a:solidFill>
                  <a:srgbClr val="000000"/>
                </a:solidFill>
              </a:rPr>
              <a:t> кальций </a:t>
            </a:r>
            <a:r>
              <a:rPr lang="ru-RU" dirty="0" err="1">
                <a:solidFill>
                  <a:srgbClr val="000000"/>
                </a:solidFill>
              </a:rPr>
              <a:t>каналдарының</a:t>
            </a:r>
            <a:r>
              <a:rPr lang="ru-RU" dirty="0">
                <a:solidFill>
                  <a:srgbClr val="000000"/>
                </a:solidFill>
              </a:rPr>
              <a:t> </a:t>
            </a:r>
            <a:r>
              <a:rPr lang="ru-RU" dirty="0" err="1">
                <a:solidFill>
                  <a:srgbClr val="000000"/>
                </a:solidFill>
              </a:rPr>
              <a:t>санын</a:t>
            </a:r>
            <a:r>
              <a:rPr lang="ru-RU" dirty="0">
                <a:solidFill>
                  <a:srgbClr val="000000"/>
                </a:solidFill>
              </a:rPr>
              <a:t> </a:t>
            </a:r>
            <a:r>
              <a:rPr lang="ru-RU" dirty="0" err="1">
                <a:solidFill>
                  <a:srgbClr val="000000"/>
                </a:solidFill>
              </a:rPr>
              <a:t>көбейтеді</a:t>
            </a:r>
            <a:endParaRPr lang="ru-RU" dirty="0">
              <a:solidFill>
                <a:srgbClr val="000000"/>
              </a:solidFill>
            </a:endParaRPr>
          </a:p>
          <a:p>
            <a:pPr marL="342900" lvl="0" indent="-342900">
              <a:lnSpc>
                <a:spcPct val="80000"/>
              </a:lnSpc>
              <a:buClr>
                <a:srgbClr val="000000"/>
              </a:buClr>
              <a:buFont typeface="Arial"/>
              <a:buChar char="•"/>
            </a:pPr>
            <a:r>
              <a:rPr lang="ru-RU" dirty="0" err="1">
                <a:solidFill>
                  <a:srgbClr val="000000"/>
                </a:solidFill>
              </a:rPr>
              <a:t>цитоплазмадағы</a:t>
            </a:r>
            <a:r>
              <a:rPr lang="ru-RU" dirty="0">
                <a:solidFill>
                  <a:srgbClr val="000000"/>
                </a:solidFill>
              </a:rPr>
              <a:t> </a:t>
            </a:r>
            <a:r>
              <a:rPr lang="ru-RU" dirty="0" err="1">
                <a:solidFill>
                  <a:srgbClr val="000000"/>
                </a:solidFill>
              </a:rPr>
              <a:t>кальбиндин</a:t>
            </a:r>
            <a:r>
              <a:rPr lang="ru-RU" dirty="0">
                <a:solidFill>
                  <a:srgbClr val="000000"/>
                </a:solidFill>
              </a:rPr>
              <a:t> </a:t>
            </a:r>
            <a:r>
              <a:rPr lang="ru-RU" dirty="0" err="1">
                <a:solidFill>
                  <a:srgbClr val="000000"/>
                </a:solidFill>
              </a:rPr>
              <a:t>мөлшерін</a:t>
            </a:r>
            <a:r>
              <a:rPr lang="ru-RU" dirty="0">
                <a:solidFill>
                  <a:srgbClr val="000000"/>
                </a:solidFill>
              </a:rPr>
              <a:t> </a:t>
            </a:r>
            <a:r>
              <a:rPr lang="ru-RU" dirty="0" err="1">
                <a:solidFill>
                  <a:srgbClr val="000000"/>
                </a:solidFill>
              </a:rPr>
              <a:t>көбейтеді</a:t>
            </a:r>
            <a:endParaRPr lang="ru-RU" dirty="0">
              <a:solidFill>
                <a:srgbClr val="000000"/>
              </a:solidFill>
            </a:endParaRPr>
          </a:p>
          <a:p>
            <a:pPr marL="342900" lvl="0" indent="-342900">
              <a:lnSpc>
                <a:spcPct val="80000"/>
              </a:lnSpc>
              <a:buClr>
                <a:srgbClr val="000000"/>
              </a:buClr>
              <a:buFont typeface="Arial"/>
              <a:buChar char="•"/>
            </a:pPr>
            <a:r>
              <a:rPr lang="ru-RU" dirty="0" err="1">
                <a:solidFill>
                  <a:srgbClr val="000000"/>
                </a:solidFill>
              </a:rPr>
              <a:t>базальды</a:t>
            </a:r>
            <a:r>
              <a:rPr lang="ru-RU" dirty="0">
                <a:solidFill>
                  <a:srgbClr val="000000"/>
                </a:solidFill>
              </a:rPr>
              <a:t> </a:t>
            </a:r>
            <a:r>
              <a:rPr lang="ru-RU" dirty="0" err="1">
                <a:solidFill>
                  <a:srgbClr val="000000"/>
                </a:solidFill>
              </a:rPr>
              <a:t>мембранадағы</a:t>
            </a:r>
            <a:r>
              <a:rPr lang="ru-RU" dirty="0">
                <a:solidFill>
                  <a:srgbClr val="000000"/>
                </a:solidFill>
              </a:rPr>
              <a:t> кальций-</a:t>
            </a:r>
            <a:r>
              <a:rPr lang="en-US" dirty="0">
                <a:solidFill>
                  <a:srgbClr val="000000"/>
                </a:solidFill>
              </a:rPr>
              <a:t>ATPase </a:t>
            </a:r>
            <a:r>
              <a:rPr lang="ru-RU" dirty="0" err="1">
                <a:solidFill>
                  <a:srgbClr val="000000"/>
                </a:solidFill>
              </a:rPr>
              <a:t>сорғыларының</a:t>
            </a:r>
            <a:r>
              <a:rPr lang="ru-RU" dirty="0">
                <a:solidFill>
                  <a:srgbClr val="000000"/>
                </a:solidFill>
              </a:rPr>
              <a:t> </a:t>
            </a:r>
            <a:r>
              <a:rPr lang="ru-RU" dirty="0" err="1">
                <a:solidFill>
                  <a:srgbClr val="000000"/>
                </a:solidFill>
              </a:rPr>
              <a:t>санын</a:t>
            </a:r>
            <a:r>
              <a:rPr lang="ru-RU" dirty="0">
                <a:solidFill>
                  <a:srgbClr val="000000"/>
                </a:solidFill>
              </a:rPr>
              <a:t> </a:t>
            </a:r>
            <a:r>
              <a:rPr lang="ru-RU" dirty="0" err="1">
                <a:solidFill>
                  <a:srgbClr val="000000"/>
                </a:solidFill>
              </a:rPr>
              <a:t>көбейту</a:t>
            </a:r>
            <a:endParaRPr lang="ru-RU" dirty="0">
              <a:solidFill>
                <a:srgbClr val="000000"/>
              </a:solidFill>
            </a:endParaRPr>
          </a:p>
          <a:p>
            <a:pPr marL="342900" lvl="0" indent="-342900">
              <a:lnSpc>
                <a:spcPct val="80000"/>
              </a:lnSpc>
              <a:buClr>
                <a:srgbClr val="000000"/>
              </a:buClr>
              <a:buFont typeface="Arial"/>
              <a:buChar char="•"/>
            </a:pPr>
            <a:r>
              <a:rPr lang="ru-RU" dirty="0" err="1">
                <a:solidFill>
                  <a:srgbClr val="000000"/>
                </a:solidFill>
              </a:rPr>
              <a:t>паратгормон</a:t>
            </a:r>
            <a:r>
              <a:rPr lang="ru-RU" dirty="0">
                <a:solidFill>
                  <a:srgbClr val="000000"/>
                </a:solidFill>
              </a:rPr>
              <a:t> гормоны </a:t>
            </a:r>
            <a:r>
              <a:rPr lang="ru-RU" dirty="0" err="1">
                <a:solidFill>
                  <a:srgbClr val="000000"/>
                </a:solidFill>
              </a:rPr>
              <a:t>қандағы</a:t>
            </a:r>
            <a:r>
              <a:rPr lang="ru-RU" dirty="0">
                <a:solidFill>
                  <a:srgbClr val="000000"/>
                </a:solidFill>
              </a:rPr>
              <a:t> кальций </a:t>
            </a:r>
            <a:r>
              <a:rPr lang="ru-RU" dirty="0" err="1">
                <a:solidFill>
                  <a:srgbClr val="000000"/>
                </a:solidFill>
              </a:rPr>
              <a:t>деңгейін</a:t>
            </a:r>
            <a:r>
              <a:rPr lang="ru-RU" dirty="0">
                <a:solidFill>
                  <a:srgbClr val="000000"/>
                </a:solidFill>
              </a:rPr>
              <a:t> </a:t>
            </a:r>
            <a:r>
              <a:rPr lang="ru-RU" dirty="0" err="1" smtClean="0">
                <a:solidFill>
                  <a:srgbClr val="000000"/>
                </a:solidFill>
              </a:rPr>
              <a:t>жоғарылатады</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4"/>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34</a:t>
            </a:fld>
            <a:endParaRPr/>
          </a:p>
        </p:txBody>
      </p:sp>
      <p:sp>
        <p:nvSpPr>
          <p:cNvPr id="381" name="Google Shape;381;p34"/>
          <p:cNvSpPr txBox="1">
            <a:spLocks noGrp="1"/>
          </p:cNvSpPr>
          <p:nvPr>
            <p:ph type="title" idx="4294967295"/>
          </p:nvPr>
        </p:nvSpPr>
        <p:spPr>
          <a:xfrm>
            <a:off x="-1" y="0"/>
            <a:ext cx="9144002" cy="95885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kk-KZ" dirty="0" smtClean="0"/>
              <a:t>Су балансы</a:t>
            </a:r>
            <a:endParaRPr dirty="0"/>
          </a:p>
        </p:txBody>
      </p:sp>
      <p:sp>
        <p:nvSpPr>
          <p:cNvPr id="382" name="Google Shape;382;p34"/>
          <p:cNvSpPr txBox="1">
            <a:spLocks noGrp="1"/>
          </p:cNvSpPr>
          <p:nvPr>
            <p:ph type="body" idx="4294967295"/>
          </p:nvPr>
        </p:nvSpPr>
        <p:spPr>
          <a:xfrm>
            <a:off x="419100" y="914400"/>
            <a:ext cx="8485188" cy="5943600"/>
          </a:xfrm>
          <a:prstGeom prst="rect">
            <a:avLst/>
          </a:prstGeom>
          <a:noFill/>
          <a:ln>
            <a:noFill/>
          </a:ln>
        </p:spPr>
        <p:txBody>
          <a:bodyPr spcFirstLastPara="1" wrap="square" lIns="45700" tIns="45700" rIns="45700" bIns="45700" anchor="t" anchorCtr="0">
            <a:normAutofit/>
          </a:bodyPr>
          <a:lstStyle/>
          <a:p>
            <a:pPr marL="742950" lvl="1" indent="-158750" algn="l" rtl="0">
              <a:lnSpc>
                <a:spcPct val="100000"/>
              </a:lnSpc>
              <a:spcBef>
                <a:spcPts val="0"/>
              </a:spcBef>
              <a:spcAft>
                <a:spcPts val="0"/>
              </a:spcAft>
              <a:buClr>
                <a:srgbClr val="000000"/>
              </a:buClr>
              <a:buSzPts val="2000"/>
              <a:buFont typeface="Arial"/>
              <a:buNone/>
            </a:pPr>
            <a:endParaRPr sz="2000" dirty="0">
              <a:solidFill>
                <a:srgbClr val="000000"/>
              </a:solidFill>
            </a:endParaRPr>
          </a:p>
          <a:p>
            <a:pPr marL="0" lvl="0" indent="0">
              <a:lnSpc>
                <a:spcPct val="100000"/>
              </a:lnSpc>
              <a:spcBef>
                <a:spcPts val="500"/>
              </a:spcBef>
              <a:buClr>
                <a:srgbClr val="000000"/>
              </a:buClr>
              <a:buNone/>
            </a:pPr>
            <a:r>
              <a:rPr lang="ru-RU" dirty="0">
                <a:solidFill>
                  <a:srgbClr val="000000"/>
                </a:solidFill>
              </a:rPr>
              <a:t>су </a:t>
            </a:r>
            <a:r>
              <a:rPr lang="ru-RU" dirty="0" err="1">
                <a:solidFill>
                  <a:srgbClr val="000000"/>
                </a:solidFill>
              </a:rPr>
              <a:t>тұздар</a:t>
            </a:r>
            <a:r>
              <a:rPr lang="ru-RU" dirty="0">
                <a:solidFill>
                  <a:srgbClr val="000000"/>
                </a:solidFill>
              </a:rPr>
              <a:t> мен </a:t>
            </a:r>
            <a:r>
              <a:rPr lang="ru-RU" dirty="0" err="1">
                <a:solidFill>
                  <a:srgbClr val="000000"/>
                </a:solidFill>
              </a:rPr>
              <a:t>органикалық</a:t>
            </a:r>
            <a:r>
              <a:rPr lang="ru-RU" dirty="0">
                <a:solidFill>
                  <a:srgbClr val="000000"/>
                </a:solidFill>
              </a:rPr>
              <a:t> </a:t>
            </a:r>
            <a:r>
              <a:rPr lang="ru-RU" dirty="0" err="1">
                <a:solidFill>
                  <a:srgbClr val="000000"/>
                </a:solidFill>
              </a:rPr>
              <a:t>қоректік</a:t>
            </a:r>
            <a:r>
              <a:rPr lang="ru-RU" dirty="0">
                <a:solidFill>
                  <a:srgbClr val="000000"/>
                </a:solidFill>
              </a:rPr>
              <a:t> </a:t>
            </a:r>
            <a:r>
              <a:rPr lang="ru-RU" dirty="0" err="1">
                <a:solidFill>
                  <a:srgbClr val="000000"/>
                </a:solidFill>
              </a:rPr>
              <a:t>заттарды</a:t>
            </a:r>
            <a:r>
              <a:rPr lang="ru-RU" dirty="0">
                <a:solidFill>
                  <a:srgbClr val="000000"/>
                </a:solidFill>
              </a:rPr>
              <a:t> </a:t>
            </a:r>
            <a:r>
              <a:rPr lang="ru-RU" dirty="0" err="1">
                <a:solidFill>
                  <a:srgbClr val="000000"/>
                </a:solidFill>
              </a:rPr>
              <a:t>сіңіргеннен</a:t>
            </a:r>
            <a:r>
              <a:rPr lang="ru-RU" dirty="0">
                <a:solidFill>
                  <a:srgbClr val="000000"/>
                </a:solidFill>
              </a:rPr>
              <a:t> </a:t>
            </a:r>
            <a:r>
              <a:rPr lang="ru-RU" dirty="0" err="1">
                <a:solidFill>
                  <a:srgbClr val="000000"/>
                </a:solidFill>
              </a:rPr>
              <a:t>кейін</a:t>
            </a:r>
            <a:r>
              <a:rPr lang="ru-RU" dirty="0">
                <a:solidFill>
                  <a:srgbClr val="000000"/>
                </a:solidFill>
              </a:rPr>
              <a:t> </a:t>
            </a:r>
            <a:r>
              <a:rPr lang="ru-RU" dirty="0" err="1">
                <a:solidFill>
                  <a:srgbClr val="000000"/>
                </a:solidFill>
              </a:rPr>
              <a:t>осмоспен</a:t>
            </a:r>
            <a:r>
              <a:rPr lang="ru-RU" dirty="0">
                <a:solidFill>
                  <a:srgbClr val="000000"/>
                </a:solidFill>
              </a:rPr>
              <a:t> </a:t>
            </a:r>
            <a:r>
              <a:rPr lang="ru-RU" dirty="0" err="1">
                <a:solidFill>
                  <a:srgbClr val="000000"/>
                </a:solidFill>
              </a:rPr>
              <a:t>сіңіріледі</a:t>
            </a:r>
            <a:endParaRPr lang="ru-RU" dirty="0">
              <a:solidFill>
                <a:srgbClr val="000000"/>
              </a:solidFill>
            </a:endParaRPr>
          </a:p>
          <a:p>
            <a:pPr marL="0" lvl="0" indent="0">
              <a:lnSpc>
                <a:spcPct val="100000"/>
              </a:lnSpc>
              <a:spcBef>
                <a:spcPts val="500"/>
              </a:spcBef>
              <a:buClr>
                <a:srgbClr val="000000"/>
              </a:buClr>
              <a:buNone/>
            </a:pPr>
            <a:r>
              <a:rPr lang="ru-RU" b="1" dirty="0">
                <a:solidFill>
                  <a:srgbClr val="000000"/>
                </a:solidFill>
              </a:rPr>
              <a:t>диарея -</a:t>
            </a:r>
            <a:r>
              <a:rPr lang="ru-RU" dirty="0">
                <a:solidFill>
                  <a:srgbClr val="000000"/>
                </a:solidFill>
              </a:rPr>
              <a:t> </a:t>
            </a:r>
            <a:r>
              <a:rPr lang="ru-RU" dirty="0" err="1">
                <a:solidFill>
                  <a:srgbClr val="000000"/>
                </a:solidFill>
              </a:rPr>
              <a:t>тоқ</a:t>
            </a:r>
            <a:r>
              <a:rPr lang="ru-RU" dirty="0">
                <a:solidFill>
                  <a:srgbClr val="000000"/>
                </a:solidFill>
              </a:rPr>
              <a:t> </a:t>
            </a:r>
            <a:r>
              <a:rPr lang="ru-RU" dirty="0" err="1">
                <a:solidFill>
                  <a:srgbClr val="000000"/>
                </a:solidFill>
              </a:rPr>
              <a:t>ішек</a:t>
            </a:r>
            <a:r>
              <a:rPr lang="ru-RU" dirty="0">
                <a:solidFill>
                  <a:srgbClr val="000000"/>
                </a:solidFill>
              </a:rPr>
              <a:t> суды аз </a:t>
            </a:r>
            <a:r>
              <a:rPr lang="ru-RU" dirty="0" err="1">
                <a:solidFill>
                  <a:srgbClr val="000000"/>
                </a:solidFill>
              </a:rPr>
              <a:t>сіңірген</a:t>
            </a:r>
            <a:r>
              <a:rPr lang="ru-RU" dirty="0">
                <a:solidFill>
                  <a:srgbClr val="000000"/>
                </a:solidFill>
              </a:rPr>
              <a:t> </a:t>
            </a:r>
            <a:r>
              <a:rPr lang="ru-RU" dirty="0" err="1">
                <a:solidFill>
                  <a:srgbClr val="000000"/>
                </a:solidFill>
              </a:rPr>
              <a:t>кезде</a:t>
            </a:r>
            <a:r>
              <a:rPr lang="ru-RU" dirty="0">
                <a:solidFill>
                  <a:srgbClr val="000000"/>
                </a:solidFill>
              </a:rPr>
              <a:t> </a:t>
            </a:r>
            <a:r>
              <a:rPr lang="ru-RU" dirty="0" err="1">
                <a:solidFill>
                  <a:srgbClr val="000000"/>
                </a:solidFill>
              </a:rPr>
              <a:t>пайда</a:t>
            </a:r>
            <a:r>
              <a:rPr lang="ru-RU" dirty="0">
                <a:solidFill>
                  <a:srgbClr val="000000"/>
                </a:solidFill>
              </a:rPr>
              <a:t> </a:t>
            </a:r>
            <a:r>
              <a:rPr lang="ru-RU" dirty="0" err="1">
                <a:solidFill>
                  <a:srgbClr val="000000"/>
                </a:solidFill>
              </a:rPr>
              <a:t>болады</a:t>
            </a:r>
            <a:endParaRPr lang="ru-RU" dirty="0">
              <a:solidFill>
                <a:srgbClr val="000000"/>
              </a:solidFill>
            </a:endParaRPr>
          </a:p>
          <a:p>
            <a:pPr marL="342900" lvl="0" indent="-342900">
              <a:lnSpc>
                <a:spcPct val="100000"/>
              </a:lnSpc>
              <a:spcBef>
                <a:spcPts val="500"/>
              </a:spcBef>
              <a:buClr>
                <a:srgbClr val="000000"/>
              </a:buClr>
              <a:buFont typeface="Arial"/>
              <a:buChar char="•"/>
            </a:pPr>
            <a:r>
              <a:rPr lang="ru-RU" dirty="0" err="1">
                <a:solidFill>
                  <a:srgbClr val="000000"/>
                </a:solidFill>
              </a:rPr>
              <a:t>ішек</a:t>
            </a:r>
            <a:r>
              <a:rPr lang="ru-RU" dirty="0">
                <a:solidFill>
                  <a:srgbClr val="000000"/>
                </a:solidFill>
              </a:rPr>
              <a:t> </a:t>
            </a:r>
            <a:r>
              <a:rPr lang="ru-RU" dirty="0" err="1">
                <a:solidFill>
                  <a:srgbClr val="000000"/>
                </a:solidFill>
              </a:rPr>
              <a:t>тітіркенсе</a:t>
            </a:r>
            <a:r>
              <a:rPr lang="ru-RU" dirty="0">
                <a:solidFill>
                  <a:srgbClr val="000000"/>
                </a:solidFill>
              </a:rPr>
              <a:t>, </a:t>
            </a:r>
            <a:r>
              <a:rPr lang="ru-RU" dirty="0" err="1">
                <a:solidFill>
                  <a:srgbClr val="000000"/>
                </a:solidFill>
              </a:rPr>
              <a:t>нәжіс</a:t>
            </a:r>
            <a:r>
              <a:rPr lang="ru-RU" dirty="0">
                <a:solidFill>
                  <a:srgbClr val="000000"/>
                </a:solidFill>
              </a:rPr>
              <a:t> </a:t>
            </a:r>
            <a:r>
              <a:rPr lang="ru-RU" dirty="0" err="1">
                <a:solidFill>
                  <a:srgbClr val="000000"/>
                </a:solidFill>
              </a:rPr>
              <a:t>өте</a:t>
            </a:r>
            <a:r>
              <a:rPr lang="ru-RU" dirty="0">
                <a:solidFill>
                  <a:srgbClr val="000000"/>
                </a:solidFill>
              </a:rPr>
              <a:t> тез </a:t>
            </a:r>
            <a:r>
              <a:rPr lang="ru-RU" dirty="0" err="1">
                <a:solidFill>
                  <a:srgbClr val="000000"/>
                </a:solidFill>
              </a:rPr>
              <a:t>өтеді</a:t>
            </a:r>
            <a:endParaRPr lang="ru-RU" dirty="0">
              <a:solidFill>
                <a:srgbClr val="000000"/>
              </a:solidFill>
            </a:endParaRPr>
          </a:p>
          <a:p>
            <a:pPr marL="342900" lvl="0" indent="-342900">
              <a:lnSpc>
                <a:spcPct val="100000"/>
              </a:lnSpc>
              <a:spcBef>
                <a:spcPts val="500"/>
              </a:spcBef>
              <a:buClr>
                <a:srgbClr val="000000"/>
              </a:buClr>
              <a:buFont typeface="Arial"/>
              <a:buChar char="•"/>
            </a:pPr>
            <a:r>
              <a:rPr lang="ru-RU" dirty="0" err="1">
                <a:solidFill>
                  <a:srgbClr val="000000"/>
                </a:solidFill>
              </a:rPr>
              <a:t>нәжісте</a:t>
            </a:r>
            <a:r>
              <a:rPr lang="ru-RU" dirty="0">
                <a:solidFill>
                  <a:srgbClr val="000000"/>
                </a:solidFill>
              </a:rPr>
              <a:t> </a:t>
            </a:r>
            <a:r>
              <a:rPr lang="ru-RU" dirty="0" err="1">
                <a:solidFill>
                  <a:srgbClr val="000000"/>
                </a:solidFill>
              </a:rPr>
              <a:t>еріген</a:t>
            </a:r>
            <a:r>
              <a:rPr lang="ru-RU" dirty="0">
                <a:solidFill>
                  <a:srgbClr val="000000"/>
                </a:solidFill>
              </a:rPr>
              <a:t> </a:t>
            </a:r>
            <a:r>
              <a:rPr lang="ru-RU" dirty="0" err="1">
                <a:solidFill>
                  <a:srgbClr val="000000"/>
                </a:solidFill>
              </a:rPr>
              <a:t>заттың</a:t>
            </a:r>
            <a:r>
              <a:rPr lang="ru-RU" dirty="0">
                <a:solidFill>
                  <a:srgbClr val="000000"/>
                </a:solidFill>
              </a:rPr>
              <a:t> (лактоза) </a:t>
            </a:r>
            <a:r>
              <a:rPr lang="ru-RU" dirty="0" err="1">
                <a:solidFill>
                  <a:srgbClr val="000000"/>
                </a:solidFill>
              </a:rPr>
              <a:t>жоғары</a:t>
            </a:r>
            <a:r>
              <a:rPr lang="ru-RU" dirty="0">
                <a:solidFill>
                  <a:srgbClr val="000000"/>
                </a:solidFill>
              </a:rPr>
              <a:t> </a:t>
            </a:r>
            <a:r>
              <a:rPr lang="ru-RU" dirty="0" err="1">
                <a:solidFill>
                  <a:srgbClr val="000000"/>
                </a:solidFill>
              </a:rPr>
              <a:t>концентрациясы</a:t>
            </a:r>
            <a:r>
              <a:rPr lang="ru-RU" dirty="0">
                <a:solidFill>
                  <a:srgbClr val="000000"/>
                </a:solidFill>
              </a:rPr>
              <a:t> бар</a:t>
            </a:r>
          </a:p>
          <a:p>
            <a:pPr marL="0" lvl="0" indent="0">
              <a:lnSpc>
                <a:spcPct val="100000"/>
              </a:lnSpc>
              <a:spcBef>
                <a:spcPts val="500"/>
              </a:spcBef>
              <a:buClr>
                <a:srgbClr val="000000"/>
              </a:buClr>
              <a:buNone/>
            </a:pPr>
            <a:r>
              <a:rPr lang="ru-RU" b="1" dirty="0" err="1">
                <a:solidFill>
                  <a:srgbClr val="000000"/>
                </a:solidFill>
              </a:rPr>
              <a:t>іш</a:t>
            </a:r>
            <a:r>
              <a:rPr lang="ru-RU" b="1" dirty="0">
                <a:solidFill>
                  <a:srgbClr val="000000"/>
                </a:solidFill>
              </a:rPr>
              <a:t> </a:t>
            </a:r>
            <a:r>
              <a:rPr lang="ru-RU" b="1" dirty="0" err="1">
                <a:solidFill>
                  <a:srgbClr val="000000"/>
                </a:solidFill>
              </a:rPr>
              <a:t>қату</a:t>
            </a:r>
            <a:r>
              <a:rPr lang="ru-RU" b="1" dirty="0">
                <a:solidFill>
                  <a:srgbClr val="000000"/>
                </a:solidFill>
              </a:rPr>
              <a:t> </a:t>
            </a:r>
            <a:r>
              <a:rPr lang="ru-RU" dirty="0">
                <a:solidFill>
                  <a:srgbClr val="000000"/>
                </a:solidFill>
              </a:rPr>
              <a:t>- </a:t>
            </a:r>
            <a:r>
              <a:rPr lang="ru-RU" dirty="0" err="1">
                <a:solidFill>
                  <a:srgbClr val="000000"/>
                </a:solidFill>
              </a:rPr>
              <a:t>нәжістің</a:t>
            </a:r>
            <a:r>
              <a:rPr lang="ru-RU" dirty="0">
                <a:solidFill>
                  <a:srgbClr val="000000"/>
                </a:solidFill>
              </a:rPr>
              <a:t> </a:t>
            </a:r>
            <a:r>
              <a:rPr lang="ru-RU" dirty="0" err="1">
                <a:solidFill>
                  <a:srgbClr val="000000"/>
                </a:solidFill>
              </a:rPr>
              <a:t>қозғалысы</a:t>
            </a:r>
            <a:r>
              <a:rPr lang="ru-RU" dirty="0">
                <a:solidFill>
                  <a:srgbClr val="000000"/>
                </a:solidFill>
              </a:rPr>
              <a:t> </a:t>
            </a:r>
            <a:r>
              <a:rPr lang="ru-RU" dirty="0" err="1">
                <a:solidFill>
                  <a:srgbClr val="000000"/>
                </a:solidFill>
              </a:rPr>
              <a:t>баяу</a:t>
            </a:r>
            <a:r>
              <a:rPr lang="ru-RU" dirty="0">
                <a:solidFill>
                  <a:srgbClr val="000000"/>
                </a:solidFill>
              </a:rPr>
              <a:t>, </a:t>
            </a:r>
            <a:r>
              <a:rPr lang="ru-RU" dirty="0" err="1">
                <a:solidFill>
                  <a:srgbClr val="000000"/>
                </a:solidFill>
              </a:rPr>
              <a:t>судың</a:t>
            </a:r>
            <a:r>
              <a:rPr lang="ru-RU" dirty="0">
                <a:solidFill>
                  <a:srgbClr val="000000"/>
                </a:solidFill>
              </a:rPr>
              <a:t> </a:t>
            </a:r>
            <a:r>
              <a:rPr lang="ru-RU" dirty="0" err="1">
                <a:solidFill>
                  <a:srgbClr val="000000"/>
                </a:solidFill>
              </a:rPr>
              <a:t>көп</a:t>
            </a:r>
            <a:r>
              <a:rPr lang="ru-RU" dirty="0">
                <a:solidFill>
                  <a:srgbClr val="000000"/>
                </a:solidFill>
              </a:rPr>
              <a:t> </a:t>
            </a:r>
            <a:r>
              <a:rPr lang="ru-RU" dirty="0" err="1">
                <a:solidFill>
                  <a:srgbClr val="000000"/>
                </a:solidFill>
              </a:rPr>
              <a:t>мөлшері</a:t>
            </a:r>
            <a:r>
              <a:rPr lang="ru-RU" dirty="0">
                <a:solidFill>
                  <a:srgbClr val="000000"/>
                </a:solidFill>
              </a:rPr>
              <a:t> </a:t>
            </a:r>
            <a:r>
              <a:rPr lang="ru-RU" dirty="0" err="1">
                <a:solidFill>
                  <a:srgbClr val="000000"/>
                </a:solidFill>
              </a:rPr>
              <a:t>сіңіп</a:t>
            </a:r>
            <a:r>
              <a:rPr lang="ru-RU" dirty="0">
                <a:solidFill>
                  <a:srgbClr val="000000"/>
                </a:solidFill>
              </a:rPr>
              <a:t>, </a:t>
            </a:r>
            <a:r>
              <a:rPr lang="ru-RU" dirty="0" err="1">
                <a:solidFill>
                  <a:srgbClr val="000000"/>
                </a:solidFill>
              </a:rPr>
              <a:t>нәжісі</a:t>
            </a:r>
            <a:r>
              <a:rPr lang="ru-RU" dirty="0">
                <a:solidFill>
                  <a:srgbClr val="000000"/>
                </a:solidFill>
              </a:rPr>
              <a:t> </a:t>
            </a:r>
            <a:r>
              <a:rPr lang="ru-RU" dirty="0" err="1">
                <a:solidFill>
                  <a:srgbClr val="000000"/>
                </a:solidFill>
              </a:rPr>
              <a:t>қатайған</a:t>
            </a:r>
            <a:r>
              <a:rPr lang="ru-RU" dirty="0">
                <a:solidFill>
                  <a:srgbClr val="000000"/>
                </a:solidFill>
              </a:rPr>
              <a:t> </a:t>
            </a:r>
            <a:r>
              <a:rPr lang="ru-RU" dirty="0" err="1">
                <a:solidFill>
                  <a:srgbClr val="000000"/>
                </a:solidFill>
              </a:rPr>
              <a:t>кезде</a:t>
            </a:r>
            <a:r>
              <a:rPr lang="ru-RU" dirty="0">
                <a:solidFill>
                  <a:srgbClr val="000000"/>
                </a:solidFill>
              </a:rPr>
              <a:t> </a:t>
            </a:r>
            <a:r>
              <a:rPr lang="ru-RU" dirty="0" err="1">
                <a:solidFill>
                  <a:srgbClr val="000000"/>
                </a:solidFill>
              </a:rPr>
              <a:t>пайда</a:t>
            </a:r>
            <a:r>
              <a:rPr lang="ru-RU" dirty="0">
                <a:solidFill>
                  <a:srgbClr val="000000"/>
                </a:solidFill>
              </a:rPr>
              <a:t> </a:t>
            </a:r>
            <a:r>
              <a:rPr lang="ru-RU" dirty="0" err="1">
                <a:solidFill>
                  <a:srgbClr val="000000"/>
                </a:solidFill>
              </a:rPr>
              <a:t>болады</a:t>
            </a:r>
            <a:r>
              <a:rPr lang="en-US" dirty="0" smtClean="0">
                <a:solidFill>
                  <a:srgbClr val="000000"/>
                </a:solidFill>
              </a:rPr>
              <a:t>water </a:t>
            </a:r>
            <a:r>
              <a:rPr lang="en-US" dirty="0">
                <a:solidFill>
                  <a:srgbClr val="000000"/>
                </a:solidFill>
              </a:rPr>
              <a:t>is absorbed by osmosis following the absorption of salts and organic </a:t>
            </a:r>
            <a:r>
              <a:rPr lang="en-US" dirty="0" smtClean="0">
                <a:solidFill>
                  <a:srgbClr val="000000"/>
                </a:solidFill>
              </a:rPr>
              <a:t>nutrients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5"/>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35</a:t>
            </a:fld>
            <a:endParaRPr/>
          </a:p>
        </p:txBody>
      </p:sp>
      <p:sp>
        <p:nvSpPr>
          <p:cNvPr id="388" name="Google Shape;388;p35"/>
          <p:cNvSpPr txBox="1">
            <a:spLocks noGrp="1"/>
          </p:cNvSpPr>
          <p:nvPr>
            <p:ph type="title" idx="4294967295"/>
          </p:nvPr>
        </p:nvSpPr>
        <p:spPr>
          <a:xfrm>
            <a:off x="-1" y="0"/>
            <a:ext cx="9144002" cy="95885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kk-KZ" dirty="0" smtClean="0"/>
              <a:t>Тоқ ішек анатомиясы</a:t>
            </a:r>
            <a:endParaRPr dirty="0"/>
          </a:p>
        </p:txBody>
      </p:sp>
      <p:pic>
        <p:nvPicPr>
          <p:cNvPr id="389" name="Google Shape;389;p35" descr="Screen Shot 2020-09-11 at 10.57.06.png"/>
          <p:cNvPicPr preferRelativeResize="0"/>
          <p:nvPr/>
        </p:nvPicPr>
        <p:blipFill rotWithShape="1">
          <a:blip r:embed="rId3">
            <a:alphaModFix/>
          </a:blip>
          <a:srcRect/>
          <a:stretch/>
        </p:blipFill>
        <p:spPr>
          <a:xfrm>
            <a:off x="1574800" y="966539"/>
            <a:ext cx="5994400" cy="5803901"/>
          </a:xfrm>
          <a:prstGeom prst="rect">
            <a:avLst/>
          </a:prstGeom>
          <a:noFill/>
          <a:ln>
            <a:noFill/>
          </a:ln>
        </p:spPr>
      </p:pic>
      <p:sp>
        <p:nvSpPr>
          <p:cNvPr id="390" name="Google Shape;390;p35"/>
          <p:cNvSpPr txBox="1"/>
          <p:nvPr/>
        </p:nvSpPr>
        <p:spPr>
          <a:xfrm>
            <a:off x="1403491" y="876765"/>
            <a:ext cx="6337019" cy="32003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Copyright © The McGraw-Hill Companies, Inc. Permission required for reproduction or display.</a:t>
            </a:r>
            <a:endParaRPr/>
          </a:p>
          <a:p>
            <a:pPr marL="0" marR="0" lvl="0" indent="0" algn="l" rtl="0">
              <a:lnSpc>
                <a:spcPct val="100000"/>
              </a:lnSpc>
              <a:spcBef>
                <a:spcPts val="0"/>
              </a:spcBef>
              <a:spcAft>
                <a:spcPts val="0"/>
              </a:spcAft>
              <a:buClr>
                <a:srgbClr val="444444"/>
              </a:buClr>
              <a:buSzPts val="900"/>
              <a:buFont typeface="Helvetica Neue"/>
              <a:buNone/>
            </a:pPr>
            <a:r>
              <a:rPr lang="en-US" sz="900" b="0" i="0" u="none" strike="noStrike" cap="none">
                <a:solidFill>
                  <a:srgbClr val="444444"/>
                </a:solidFill>
                <a:latin typeface="Helvetica Neue"/>
                <a:ea typeface="Helvetica Neue"/>
                <a:cs typeface="Helvetica Neue"/>
                <a:sym typeface="Helvetica Neue"/>
              </a:rPr>
              <a:t>                                              Figure from: Saladin, Anatomy &amp; Physiology, McGraw Hill, 2018</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6"/>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36</a:t>
            </a:fld>
            <a:endParaRPr/>
          </a:p>
        </p:txBody>
      </p:sp>
      <p:sp>
        <p:nvSpPr>
          <p:cNvPr id="396" name="Google Shape;396;p36"/>
          <p:cNvSpPr txBox="1">
            <a:spLocks noGrp="1"/>
          </p:cNvSpPr>
          <p:nvPr>
            <p:ph type="title" idx="4294967295"/>
          </p:nvPr>
        </p:nvSpPr>
        <p:spPr>
          <a:xfrm>
            <a:off x="-1" y="0"/>
            <a:ext cx="9144002" cy="1019175"/>
          </a:xfrm>
          <a:prstGeom prst="rect">
            <a:avLst/>
          </a:prstGeom>
          <a:noFill/>
          <a:ln>
            <a:noFill/>
          </a:ln>
        </p:spPr>
        <p:txBody>
          <a:bodyPr spcFirstLastPara="1" wrap="square" lIns="45700" tIns="45700" rIns="45700" bIns="45700" anchor="ctr" anchorCtr="0">
            <a:normAutofit/>
          </a:bodyPr>
          <a:lstStyle/>
          <a:p>
            <a:pPr lvl="0" algn="ctr">
              <a:buSzPts val="4000"/>
            </a:pPr>
            <a:r>
              <a:rPr lang="ru-RU" sz="4000" b="1" dirty="0" err="1" smtClean="0"/>
              <a:t>Тоқ</a:t>
            </a:r>
            <a:r>
              <a:rPr lang="ru-RU" sz="4000" b="1" dirty="0" smtClean="0"/>
              <a:t> </a:t>
            </a:r>
            <a:r>
              <a:rPr lang="ru-RU" sz="4000" b="1" dirty="0" err="1"/>
              <a:t>ішектің</a:t>
            </a:r>
            <a:r>
              <a:rPr lang="ru-RU" sz="4000" b="1" dirty="0"/>
              <a:t> </a:t>
            </a:r>
            <a:r>
              <a:rPr lang="ru-RU" sz="4000" b="1" dirty="0" err="1"/>
              <a:t>жалпы</a:t>
            </a:r>
            <a:r>
              <a:rPr lang="ru-RU" sz="4000" b="1" dirty="0"/>
              <a:t> </a:t>
            </a:r>
            <a:r>
              <a:rPr lang="ru-RU" sz="4000" b="1" dirty="0" err="1"/>
              <a:t>анатомиясы</a:t>
            </a:r>
            <a:endParaRPr dirty="0"/>
          </a:p>
        </p:txBody>
      </p:sp>
      <p:sp>
        <p:nvSpPr>
          <p:cNvPr id="397" name="Google Shape;397;p36"/>
          <p:cNvSpPr txBox="1">
            <a:spLocks noGrp="1"/>
          </p:cNvSpPr>
          <p:nvPr>
            <p:ph type="body" idx="4294967295"/>
          </p:nvPr>
        </p:nvSpPr>
        <p:spPr>
          <a:xfrm>
            <a:off x="360362" y="908720"/>
            <a:ext cx="8423276" cy="5492080"/>
          </a:xfrm>
          <a:prstGeom prst="rect">
            <a:avLst/>
          </a:prstGeom>
          <a:noFill/>
          <a:ln>
            <a:noFill/>
          </a:ln>
        </p:spPr>
        <p:txBody>
          <a:bodyPr spcFirstLastPara="1" wrap="square" lIns="45700" tIns="45700" rIns="45700" bIns="45700" anchor="t" anchorCtr="0">
            <a:normAutofit fontScale="85000" lnSpcReduction="10000"/>
          </a:bodyPr>
          <a:lstStyle/>
          <a:p>
            <a:pPr marL="742950" lvl="1" indent="-133350" algn="l" rtl="0">
              <a:lnSpc>
                <a:spcPct val="80000"/>
              </a:lnSpc>
              <a:spcBef>
                <a:spcPts val="0"/>
              </a:spcBef>
              <a:spcAft>
                <a:spcPts val="0"/>
              </a:spcAft>
              <a:buClr>
                <a:srgbClr val="000000"/>
              </a:buClr>
              <a:buSzPts val="2400"/>
              <a:buFont typeface="Arial"/>
              <a:buNone/>
            </a:pPr>
            <a:endParaRPr dirty="0">
              <a:solidFill>
                <a:srgbClr val="000000"/>
              </a:solidFill>
            </a:endParaRPr>
          </a:p>
          <a:p>
            <a:pPr marL="742950" lvl="1" indent="-133350" algn="l" rtl="0">
              <a:lnSpc>
                <a:spcPct val="80000"/>
              </a:lnSpc>
              <a:spcBef>
                <a:spcPts val="0"/>
              </a:spcBef>
              <a:spcAft>
                <a:spcPts val="0"/>
              </a:spcAft>
              <a:buClr>
                <a:srgbClr val="000000"/>
              </a:buClr>
              <a:buSzPts val="2400"/>
              <a:buFont typeface="Arial"/>
              <a:buNone/>
            </a:pPr>
            <a:endParaRPr dirty="0">
              <a:solidFill>
                <a:srgbClr val="000000"/>
              </a:solidFill>
            </a:endParaRPr>
          </a:p>
          <a:p>
            <a:pPr marL="742950" lvl="1" indent="-133350" algn="l" rtl="0">
              <a:lnSpc>
                <a:spcPct val="80000"/>
              </a:lnSpc>
              <a:spcBef>
                <a:spcPts val="0"/>
              </a:spcBef>
              <a:spcAft>
                <a:spcPts val="0"/>
              </a:spcAft>
              <a:buClr>
                <a:srgbClr val="000000"/>
              </a:buClr>
              <a:buSzPts val="2400"/>
              <a:buFont typeface="Arial"/>
              <a:buNone/>
            </a:pPr>
            <a:endParaRPr dirty="0">
              <a:solidFill>
                <a:srgbClr val="000000"/>
              </a:solidFill>
            </a:endParaRPr>
          </a:p>
          <a:p>
            <a:pPr marL="0" lvl="0" indent="0">
              <a:lnSpc>
                <a:spcPct val="120000"/>
              </a:lnSpc>
              <a:spcBef>
                <a:spcPts val="500"/>
              </a:spcBef>
              <a:buClr>
                <a:srgbClr val="000000"/>
              </a:buClr>
              <a:buNone/>
            </a:pPr>
            <a:r>
              <a:rPr lang="ru-RU" b="1" dirty="0" err="1">
                <a:solidFill>
                  <a:srgbClr val="000000"/>
                </a:solidFill>
              </a:rPr>
              <a:t>тоқ</a:t>
            </a:r>
            <a:r>
              <a:rPr lang="ru-RU" b="1" dirty="0">
                <a:solidFill>
                  <a:srgbClr val="000000"/>
                </a:solidFill>
              </a:rPr>
              <a:t> </a:t>
            </a:r>
            <a:r>
              <a:rPr lang="ru-RU" b="1" dirty="0" err="1">
                <a:solidFill>
                  <a:srgbClr val="000000"/>
                </a:solidFill>
              </a:rPr>
              <a:t>ішек</a:t>
            </a:r>
            <a:endParaRPr lang="ru-RU" b="1" dirty="0">
              <a:solidFill>
                <a:srgbClr val="000000"/>
              </a:solidFill>
            </a:endParaRPr>
          </a:p>
          <a:p>
            <a:pPr marL="342900" lvl="0" indent="-342900">
              <a:lnSpc>
                <a:spcPct val="120000"/>
              </a:lnSpc>
              <a:spcBef>
                <a:spcPts val="500"/>
              </a:spcBef>
              <a:buClr>
                <a:srgbClr val="000000"/>
              </a:buClr>
              <a:buFont typeface="Arial"/>
              <a:buChar char="•"/>
            </a:pPr>
            <a:r>
              <a:rPr lang="ru-RU" b="1" dirty="0" err="1">
                <a:solidFill>
                  <a:srgbClr val="000000"/>
                </a:solidFill>
              </a:rPr>
              <a:t>мәйітте</a:t>
            </a:r>
            <a:r>
              <a:rPr lang="ru-RU" b="1" dirty="0">
                <a:solidFill>
                  <a:srgbClr val="000000"/>
                </a:solidFill>
              </a:rPr>
              <a:t> </a:t>
            </a:r>
            <a:r>
              <a:rPr lang="ru-RU" b="1" dirty="0" err="1">
                <a:solidFill>
                  <a:srgbClr val="000000"/>
                </a:solidFill>
              </a:rPr>
              <a:t>ұзындығы</a:t>
            </a:r>
            <a:r>
              <a:rPr lang="ru-RU" b="1" dirty="0">
                <a:solidFill>
                  <a:srgbClr val="000000"/>
                </a:solidFill>
              </a:rPr>
              <a:t> 1,5 м (5 фут) </a:t>
            </a:r>
            <a:r>
              <a:rPr lang="ru-RU" b="1" dirty="0" err="1">
                <a:solidFill>
                  <a:srgbClr val="000000"/>
                </a:solidFill>
              </a:rPr>
              <a:t>және</a:t>
            </a:r>
            <a:r>
              <a:rPr lang="ru-RU" b="1" dirty="0">
                <a:solidFill>
                  <a:srgbClr val="000000"/>
                </a:solidFill>
              </a:rPr>
              <a:t> </a:t>
            </a:r>
            <a:r>
              <a:rPr lang="ru-RU" b="1" dirty="0" err="1">
                <a:solidFill>
                  <a:srgbClr val="000000"/>
                </a:solidFill>
              </a:rPr>
              <a:t>диаметрі</a:t>
            </a:r>
            <a:r>
              <a:rPr lang="ru-RU" b="1" dirty="0">
                <a:solidFill>
                  <a:srgbClr val="000000"/>
                </a:solidFill>
              </a:rPr>
              <a:t> 6,5 см (2,5 дюйм) </a:t>
            </a:r>
            <a:r>
              <a:rPr lang="ru-RU" b="1" dirty="0" err="1">
                <a:solidFill>
                  <a:srgbClr val="000000"/>
                </a:solidFill>
              </a:rPr>
              <a:t>болады</a:t>
            </a:r>
            <a:endParaRPr lang="ru-RU" b="1" dirty="0">
              <a:solidFill>
                <a:srgbClr val="000000"/>
              </a:solidFill>
            </a:endParaRPr>
          </a:p>
          <a:p>
            <a:pPr marL="342900" lvl="0" indent="-342900">
              <a:lnSpc>
                <a:spcPct val="120000"/>
              </a:lnSpc>
              <a:spcBef>
                <a:spcPts val="500"/>
              </a:spcBef>
              <a:buClr>
                <a:srgbClr val="000000"/>
              </a:buClr>
              <a:buFont typeface="Arial"/>
              <a:buChar char="•"/>
            </a:pPr>
            <a:r>
              <a:rPr lang="ru-RU" b="1" dirty="0">
                <a:solidFill>
                  <a:srgbClr val="000000"/>
                </a:solidFill>
              </a:rPr>
              <a:t>  </a:t>
            </a:r>
            <a:r>
              <a:rPr lang="ru-RU" b="1" dirty="0" err="1">
                <a:solidFill>
                  <a:srgbClr val="000000"/>
                </a:solidFill>
              </a:rPr>
              <a:t>илеоцекальды</a:t>
            </a:r>
            <a:r>
              <a:rPr lang="ru-RU" b="1" dirty="0">
                <a:solidFill>
                  <a:srgbClr val="000000"/>
                </a:solidFill>
              </a:rPr>
              <a:t> </a:t>
            </a:r>
            <a:r>
              <a:rPr lang="ru-RU" b="1" dirty="0" err="1">
                <a:solidFill>
                  <a:srgbClr val="000000"/>
                </a:solidFill>
              </a:rPr>
              <a:t>қақпақшадан</a:t>
            </a:r>
            <a:r>
              <a:rPr lang="ru-RU" b="1" dirty="0">
                <a:solidFill>
                  <a:srgbClr val="000000"/>
                </a:solidFill>
              </a:rPr>
              <a:t> </a:t>
            </a:r>
            <a:r>
              <a:rPr lang="ru-RU" b="1" dirty="0" err="1">
                <a:solidFill>
                  <a:srgbClr val="000000"/>
                </a:solidFill>
              </a:rPr>
              <a:t>төменірек</a:t>
            </a:r>
            <a:r>
              <a:rPr lang="ru-RU" b="1" dirty="0">
                <a:solidFill>
                  <a:srgbClr val="000000"/>
                </a:solidFill>
              </a:rPr>
              <a:t> </a:t>
            </a:r>
            <a:r>
              <a:rPr lang="ru-RU" b="1" dirty="0" err="1">
                <a:solidFill>
                  <a:srgbClr val="000000"/>
                </a:solidFill>
              </a:rPr>
              <a:t>ішек</a:t>
            </a:r>
            <a:endParaRPr lang="ru-RU" b="1" dirty="0">
              <a:solidFill>
                <a:srgbClr val="000000"/>
              </a:solidFill>
            </a:endParaRPr>
          </a:p>
          <a:p>
            <a:pPr marL="342900" lvl="0" indent="-342900">
              <a:lnSpc>
                <a:spcPct val="120000"/>
              </a:lnSpc>
              <a:spcBef>
                <a:spcPts val="500"/>
              </a:spcBef>
              <a:buClr>
                <a:srgbClr val="000000"/>
              </a:buClr>
              <a:buFont typeface="Arial"/>
              <a:buChar char="•"/>
            </a:pPr>
            <a:r>
              <a:rPr lang="ru-RU" b="1" dirty="0" err="1">
                <a:solidFill>
                  <a:srgbClr val="000000"/>
                </a:solidFill>
              </a:rPr>
              <a:t>соқыр</a:t>
            </a:r>
            <a:r>
              <a:rPr lang="ru-RU" b="1" dirty="0">
                <a:solidFill>
                  <a:srgbClr val="000000"/>
                </a:solidFill>
              </a:rPr>
              <a:t> </a:t>
            </a:r>
            <a:r>
              <a:rPr lang="ru-RU" b="1" dirty="0" err="1">
                <a:solidFill>
                  <a:srgbClr val="000000"/>
                </a:solidFill>
              </a:rPr>
              <a:t>ішектің</a:t>
            </a:r>
            <a:r>
              <a:rPr lang="ru-RU" b="1" dirty="0">
                <a:solidFill>
                  <a:srgbClr val="000000"/>
                </a:solidFill>
              </a:rPr>
              <a:t> </a:t>
            </a:r>
            <a:r>
              <a:rPr lang="ru-RU" b="1" dirty="0" err="1">
                <a:solidFill>
                  <a:srgbClr val="000000"/>
                </a:solidFill>
              </a:rPr>
              <a:t>төменгі</a:t>
            </a:r>
            <a:r>
              <a:rPr lang="ru-RU" b="1" dirty="0">
                <a:solidFill>
                  <a:srgbClr val="000000"/>
                </a:solidFill>
              </a:rPr>
              <a:t> </a:t>
            </a:r>
            <a:r>
              <a:rPr lang="ru-RU" b="1" dirty="0" err="1">
                <a:solidFill>
                  <a:srgbClr val="000000"/>
                </a:solidFill>
              </a:rPr>
              <a:t>ұшына</a:t>
            </a:r>
            <a:r>
              <a:rPr lang="ru-RU" b="1" dirty="0">
                <a:solidFill>
                  <a:srgbClr val="000000"/>
                </a:solidFill>
              </a:rPr>
              <a:t> </a:t>
            </a:r>
            <a:r>
              <a:rPr lang="ru-RU" b="1" dirty="0" err="1">
                <a:solidFill>
                  <a:srgbClr val="000000"/>
                </a:solidFill>
              </a:rPr>
              <a:t>бекітілген</a:t>
            </a:r>
            <a:r>
              <a:rPr lang="ru-RU" b="1" dirty="0">
                <a:solidFill>
                  <a:srgbClr val="000000"/>
                </a:solidFill>
              </a:rPr>
              <a:t> </a:t>
            </a:r>
            <a:r>
              <a:rPr lang="ru-RU" b="1" dirty="0" err="1">
                <a:solidFill>
                  <a:srgbClr val="000000"/>
                </a:solidFill>
              </a:rPr>
              <a:t>қосымша</a:t>
            </a:r>
            <a:endParaRPr lang="ru-RU" b="1" dirty="0">
              <a:solidFill>
                <a:srgbClr val="000000"/>
              </a:solidFill>
            </a:endParaRPr>
          </a:p>
          <a:p>
            <a:pPr marL="342900" lvl="0" indent="-342900">
              <a:lnSpc>
                <a:spcPct val="120000"/>
              </a:lnSpc>
              <a:spcBef>
                <a:spcPts val="500"/>
              </a:spcBef>
              <a:buClr>
                <a:srgbClr val="000000"/>
              </a:buClr>
              <a:buFont typeface="Arial"/>
              <a:buChar char="•"/>
            </a:pPr>
            <a:r>
              <a:rPr lang="ru-RU" b="1" dirty="0" err="1">
                <a:solidFill>
                  <a:srgbClr val="000000"/>
                </a:solidFill>
              </a:rPr>
              <a:t>тоқ</a:t>
            </a:r>
            <a:r>
              <a:rPr lang="ru-RU" b="1" dirty="0">
                <a:solidFill>
                  <a:srgbClr val="000000"/>
                </a:solidFill>
              </a:rPr>
              <a:t> </a:t>
            </a:r>
            <a:r>
              <a:rPr lang="ru-RU" b="1" dirty="0" err="1">
                <a:solidFill>
                  <a:srgbClr val="000000"/>
                </a:solidFill>
              </a:rPr>
              <a:t>ішектің</a:t>
            </a:r>
            <a:r>
              <a:rPr lang="ru-RU" b="1" dirty="0">
                <a:solidFill>
                  <a:srgbClr val="000000"/>
                </a:solidFill>
              </a:rPr>
              <a:t> </a:t>
            </a:r>
            <a:r>
              <a:rPr lang="ru-RU" b="1" dirty="0" err="1">
                <a:solidFill>
                  <a:srgbClr val="000000"/>
                </a:solidFill>
              </a:rPr>
              <a:t>жоғарылауы</a:t>
            </a:r>
            <a:r>
              <a:rPr lang="ru-RU" b="1" dirty="0">
                <a:solidFill>
                  <a:srgbClr val="000000"/>
                </a:solidFill>
              </a:rPr>
              <a:t>, </a:t>
            </a:r>
            <a:r>
              <a:rPr lang="ru-RU" b="1" dirty="0" err="1">
                <a:solidFill>
                  <a:srgbClr val="000000"/>
                </a:solidFill>
              </a:rPr>
              <a:t>оң</a:t>
            </a:r>
            <a:r>
              <a:rPr lang="ru-RU" b="1" dirty="0">
                <a:solidFill>
                  <a:srgbClr val="000000"/>
                </a:solidFill>
              </a:rPr>
              <a:t> </a:t>
            </a:r>
            <a:r>
              <a:rPr lang="ru-RU" b="1" dirty="0" err="1">
                <a:solidFill>
                  <a:srgbClr val="000000"/>
                </a:solidFill>
              </a:rPr>
              <a:t>жақ</a:t>
            </a:r>
            <a:r>
              <a:rPr lang="ru-RU" b="1" dirty="0">
                <a:solidFill>
                  <a:srgbClr val="000000"/>
                </a:solidFill>
              </a:rPr>
              <a:t> </a:t>
            </a:r>
            <a:r>
              <a:rPr lang="ru-RU" b="1" dirty="0" err="1">
                <a:solidFill>
                  <a:srgbClr val="000000"/>
                </a:solidFill>
              </a:rPr>
              <a:t>коликаның</a:t>
            </a:r>
            <a:r>
              <a:rPr lang="ru-RU" b="1" dirty="0">
                <a:solidFill>
                  <a:srgbClr val="000000"/>
                </a:solidFill>
              </a:rPr>
              <a:t> (</a:t>
            </a:r>
            <a:r>
              <a:rPr lang="ru-RU" b="1" dirty="0" err="1">
                <a:solidFill>
                  <a:srgbClr val="000000"/>
                </a:solidFill>
              </a:rPr>
              <a:t>бауырдың</a:t>
            </a:r>
            <a:r>
              <a:rPr lang="ru-RU" b="1" dirty="0">
                <a:solidFill>
                  <a:srgbClr val="000000"/>
                </a:solidFill>
              </a:rPr>
              <a:t>) </a:t>
            </a:r>
            <a:r>
              <a:rPr lang="ru-RU" b="1" dirty="0" err="1">
                <a:solidFill>
                  <a:srgbClr val="000000"/>
                </a:solidFill>
              </a:rPr>
              <a:t>бүгілуі</a:t>
            </a:r>
            <a:r>
              <a:rPr lang="ru-RU" b="1" dirty="0">
                <a:solidFill>
                  <a:srgbClr val="000000"/>
                </a:solidFill>
              </a:rPr>
              <a:t>, </a:t>
            </a:r>
            <a:r>
              <a:rPr lang="ru-RU" b="1" dirty="0" err="1">
                <a:solidFill>
                  <a:srgbClr val="000000"/>
                </a:solidFill>
              </a:rPr>
              <a:t>көлденең</a:t>
            </a:r>
            <a:r>
              <a:rPr lang="ru-RU" b="1" dirty="0">
                <a:solidFill>
                  <a:srgbClr val="000000"/>
                </a:solidFill>
              </a:rPr>
              <a:t> </a:t>
            </a:r>
            <a:r>
              <a:rPr lang="ru-RU" b="1" dirty="0" err="1">
                <a:solidFill>
                  <a:srgbClr val="000000"/>
                </a:solidFill>
              </a:rPr>
              <a:t>ішектің</a:t>
            </a:r>
            <a:r>
              <a:rPr lang="ru-RU" b="1" dirty="0">
                <a:solidFill>
                  <a:srgbClr val="000000"/>
                </a:solidFill>
              </a:rPr>
              <a:t>, </a:t>
            </a:r>
            <a:r>
              <a:rPr lang="ru-RU" b="1" dirty="0" err="1">
                <a:solidFill>
                  <a:srgbClr val="000000"/>
                </a:solidFill>
              </a:rPr>
              <a:t>сол</a:t>
            </a:r>
            <a:r>
              <a:rPr lang="ru-RU" b="1" dirty="0">
                <a:solidFill>
                  <a:srgbClr val="000000"/>
                </a:solidFill>
              </a:rPr>
              <a:t> </a:t>
            </a:r>
            <a:r>
              <a:rPr lang="ru-RU" b="1" dirty="0" err="1">
                <a:solidFill>
                  <a:srgbClr val="000000"/>
                </a:solidFill>
              </a:rPr>
              <a:t>жақ</a:t>
            </a:r>
            <a:r>
              <a:rPr lang="ru-RU" b="1" dirty="0">
                <a:solidFill>
                  <a:srgbClr val="000000"/>
                </a:solidFill>
              </a:rPr>
              <a:t> </a:t>
            </a:r>
            <a:r>
              <a:rPr lang="ru-RU" b="1" dirty="0" err="1">
                <a:solidFill>
                  <a:srgbClr val="000000"/>
                </a:solidFill>
              </a:rPr>
              <a:t>коликаның</a:t>
            </a:r>
            <a:r>
              <a:rPr lang="ru-RU" b="1" dirty="0">
                <a:solidFill>
                  <a:srgbClr val="000000"/>
                </a:solidFill>
              </a:rPr>
              <a:t> (</a:t>
            </a:r>
            <a:r>
              <a:rPr lang="ru-RU" b="1" dirty="0" err="1">
                <a:solidFill>
                  <a:srgbClr val="000000"/>
                </a:solidFill>
              </a:rPr>
              <a:t>көкбауырдың</a:t>
            </a:r>
            <a:r>
              <a:rPr lang="ru-RU" b="1" dirty="0">
                <a:solidFill>
                  <a:srgbClr val="000000"/>
                </a:solidFill>
              </a:rPr>
              <a:t>) </a:t>
            </a:r>
            <a:r>
              <a:rPr lang="ru-RU" b="1" dirty="0" err="1">
                <a:solidFill>
                  <a:srgbClr val="000000"/>
                </a:solidFill>
              </a:rPr>
              <a:t>бүгілуі</a:t>
            </a:r>
            <a:r>
              <a:rPr lang="ru-RU" b="1" dirty="0">
                <a:solidFill>
                  <a:srgbClr val="000000"/>
                </a:solidFill>
              </a:rPr>
              <a:t> </a:t>
            </a:r>
            <a:r>
              <a:rPr lang="ru-RU" b="1" dirty="0" err="1">
                <a:solidFill>
                  <a:srgbClr val="000000"/>
                </a:solidFill>
              </a:rPr>
              <a:t>және</a:t>
            </a:r>
            <a:r>
              <a:rPr lang="ru-RU" b="1" dirty="0">
                <a:solidFill>
                  <a:srgbClr val="000000"/>
                </a:solidFill>
              </a:rPr>
              <a:t> </a:t>
            </a:r>
            <a:r>
              <a:rPr lang="ru-RU" b="1" dirty="0" err="1">
                <a:solidFill>
                  <a:srgbClr val="000000"/>
                </a:solidFill>
              </a:rPr>
              <a:t>ішектің</a:t>
            </a:r>
            <a:r>
              <a:rPr lang="ru-RU" b="1" dirty="0">
                <a:solidFill>
                  <a:srgbClr val="000000"/>
                </a:solidFill>
              </a:rPr>
              <a:t> </a:t>
            </a:r>
            <a:r>
              <a:rPr lang="ru-RU" b="1" dirty="0" err="1">
                <a:solidFill>
                  <a:srgbClr val="000000"/>
                </a:solidFill>
              </a:rPr>
              <a:t>төмендеуі</a:t>
            </a:r>
            <a:r>
              <a:rPr lang="ru-RU" b="1" dirty="0">
                <a:solidFill>
                  <a:srgbClr val="000000"/>
                </a:solidFill>
              </a:rPr>
              <a:t> </a:t>
            </a:r>
            <a:r>
              <a:rPr lang="ru-RU" b="1" dirty="0" err="1">
                <a:solidFill>
                  <a:srgbClr val="000000"/>
                </a:solidFill>
              </a:rPr>
              <a:t>ішектің</a:t>
            </a:r>
            <a:r>
              <a:rPr lang="ru-RU" b="1" dirty="0">
                <a:solidFill>
                  <a:srgbClr val="000000"/>
                </a:solidFill>
              </a:rPr>
              <a:t> </a:t>
            </a:r>
            <a:r>
              <a:rPr lang="ru-RU" b="1" dirty="0" err="1">
                <a:solidFill>
                  <a:srgbClr val="000000"/>
                </a:solidFill>
              </a:rPr>
              <a:t>шеңберін</a:t>
            </a:r>
            <a:r>
              <a:rPr lang="ru-RU" b="1" dirty="0">
                <a:solidFill>
                  <a:srgbClr val="000000"/>
                </a:solidFill>
              </a:rPr>
              <a:t> </a:t>
            </a:r>
            <a:r>
              <a:rPr lang="ru-RU" b="1" dirty="0" err="1">
                <a:solidFill>
                  <a:srgbClr val="000000"/>
                </a:solidFill>
              </a:rPr>
              <a:t>құрайды</a:t>
            </a:r>
            <a:endParaRPr lang="ru-RU" b="1" dirty="0">
              <a:solidFill>
                <a:srgbClr val="000000"/>
              </a:solidFill>
            </a:endParaRPr>
          </a:p>
          <a:p>
            <a:pPr marL="342900" lvl="0" indent="-342900">
              <a:lnSpc>
                <a:spcPct val="120000"/>
              </a:lnSpc>
              <a:spcBef>
                <a:spcPts val="500"/>
              </a:spcBef>
              <a:buClr>
                <a:srgbClr val="000000"/>
              </a:buClr>
              <a:buFont typeface="Arial"/>
              <a:buChar char="•"/>
            </a:pPr>
            <a:r>
              <a:rPr lang="ru-RU" b="1" dirty="0" err="1">
                <a:solidFill>
                  <a:srgbClr val="000000"/>
                </a:solidFill>
              </a:rPr>
              <a:t>сигмоидты</a:t>
            </a:r>
            <a:r>
              <a:rPr lang="ru-RU" b="1" dirty="0">
                <a:solidFill>
                  <a:srgbClr val="000000"/>
                </a:solidFill>
              </a:rPr>
              <a:t> </a:t>
            </a:r>
            <a:r>
              <a:rPr lang="ru-RU" b="1" dirty="0" err="1">
                <a:solidFill>
                  <a:srgbClr val="000000"/>
                </a:solidFill>
              </a:rPr>
              <a:t>ішек</a:t>
            </a:r>
            <a:r>
              <a:rPr lang="ru-RU" b="1" dirty="0">
                <a:solidFill>
                  <a:srgbClr val="000000"/>
                </a:solidFill>
              </a:rPr>
              <a:t> - </a:t>
            </a:r>
            <a:r>
              <a:rPr lang="ru-RU" b="1" dirty="0" err="1">
                <a:solidFill>
                  <a:srgbClr val="000000"/>
                </a:solidFill>
              </a:rPr>
              <a:t>бұл</a:t>
            </a:r>
            <a:r>
              <a:rPr lang="ru-RU" b="1" dirty="0">
                <a:solidFill>
                  <a:srgbClr val="000000"/>
                </a:solidFill>
              </a:rPr>
              <a:t> </a:t>
            </a:r>
            <a:r>
              <a:rPr lang="ru-RU" b="1" dirty="0" err="1">
                <a:solidFill>
                  <a:srgbClr val="000000"/>
                </a:solidFill>
              </a:rPr>
              <a:t>жамбасқа</a:t>
            </a:r>
            <a:r>
              <a:rPr lang="ru-RU" b="1" dirty="0">
                <a:solidFill>
                  <a:srgbClr val="000000"/>
                </a:solidFill>
              </a:rPr>
              <a:t> </a:t>
            </a:r>
            <a:r>
              <a:rPr lang="ru-RU" b="1" dirty="0" err="1">
                <a:solidFill>
                  <a:srgbClr val="000000"/>
                </a:solidFill>
              </a:rPr>
              <a:t>қарай</a:t>
            </a:r>
            <a:r>
              <a:rPr lang="ru-RU" b="1" dirty="0">
                <a:solidFill>
                  <a:srgbClr val="000000"/>
                </a:solidFill>
              </a:rPr>
              <a:t> </a:t>
            </a:r>
            <a:r>
              <a:rPr lang="ru-RU" b="1" dirty="0" err="1">
                <a:solidFill>
                  <a:srgbClr val="000000"/>
                </a:solidFill>
              </a:rPr>
              <a:t>төмен</a:t>
            </a:r>
            <a:r>
              <a:rPr lang="ru-RU" b="1" dirty="0">
                <a:solidFill>
                  <a:srgbClr val="000000"/>
                </a:solidFill>
              </a:rPr>
              <a:t> </a:t>
            </a:r>
            <a:r>
              <a:rPr lang="ru-RU" b="1" dirty="0" err="1">
                <a:solidFill>
                  <a:srgbClr val="000000"/>
                </a:solidFill>
              </a:rPr>
              <a:t>қарай</a:t>
            </a:r>
            <a:r>
              <a:rPr lang="ru-RU" b="1" dirty="0">
                <a:solidFill>
                  <a:srgbClr val="000000"/>
                </a:solidFill>
              </a:rPr>
              <a:t> </a:t>
            </a:r>
            <a:r>
              <a:rPr lang="ru-RU" b="1" dirty="0" err="1">
                <a:solidFill>
                  <a:srgbClr val="000000"/>
                </a:solidFill>
              </a:rPr>
              <a:t>бағытталған</a:t>
            </a:r>
            <a:r>
              <a:rPr lang="ru-RU" b="1" dirty="0">
                <a:solidFill>
                  <a:srgbClr val="000000"/>
                </a:solidFill>
              </a:rPr>
              <a:t> </a:t>
            </a:r>
            <a:r>
              <a:rPr lang="en-US" b="1" dirty="0">
                <a:solidFill>
                  <a:srgbClr val="000000"/>
                </a:solidFill>
              </a:rPr>
              <a:t>S </a:t>
            </a:r>
            <a:r>
              <a:rPr lang="ru-RU" b="1" dirty="0" err="1">
                <a:solidFill>
                  <a:srgbClr val="000000"/>
                </a:solidFill>
              </a:rPr>
              <a:t>тәрізді</a:t>
            </a:r>
            <a:r>
              <a:rPr lang="ru-RU" b="1" dirty="0">
                <a:solidFill>
                  <a:srgbClr val="000000"/>
                </a:solidFill>
              </a:rPr>
              <a:t> </a:t>
            </a:r>
            <a:r>
              <a:rPr lang="ru-RU" b="1" dirty="0" err="1">
                <a:solidFill>
                  <a:srgbClr val="000000"/>
                </a:solidFill>
              </a:rPr>
              <a:t>бөлік</a:t>
            </a:r>
            <a:endParaRPr lang="ru-RU" b="1" dirty="0">
              <a:solidFill>
                <a:srgbClr val="000000"/>
              </a:solidFill>
            </a:endParaRPr>
          </a:p>
          <a:p>
            <a:pPr marL="342900" lvl="0" indent="-342900">
              <a:lnSpc>
                <a:spcPct val="120000"/>
              </a:lnSpc>
              <a:spcBef>
                <a:spcPts val="500"/>
              </a:spcBef>
              <a:buClr>
                <a:srgbClr val="000000"/>
              </a:buClr>
              <a:buFont typeface="Arial"/>
              <a:buChar char="•"/>
            </a:pPr>
            <a:r>
              <a:rPr lang="ru-RU" b="1" dirty="0" err="1">
                <a:solidFill>
                  <a:srgbClr val="000000"/>
                </a:solidFill>
              </a:rPr>
              <a:t>тік</a:t>
            </a:r>
            <a:r>
              <a:rPr lang="ru-RU" b="1" dirty="0">
                <a:solidFill>
                  <a:srgbClr val="000000"/>
                </a:solidFill>
              </a:rPr>
              <a:t> </a:t>
            </a:r>
            <a:r>
              <a:rPr lang="ru-RU" b="1" dirty="0" err="1">
                <a:solidFill>
                  <a:srgbClr val="000000"/>
                </a:solidFill>
              </a:rPr>
              <a:t>ішек</a:t>
            </a:r>
            <a:r>
              <a:rPr lang="ru-RU" b="1" dirty="0">
                <a:solidFill>
                  <a:srgbClr val="000000"/>
                </a:solidFill>
              </a:rPr>
              <a:t> - </a:t>
            </a:r>
            <a:r>
              <a:rPr lang="ru-RU" b="1" dirty="0" err="1">
                <a:solidFill>
                  <a:srgbClr val="000000"/>
                </a:solidFill>
              </a:rPr>
              <a:t>анальды</a:t>
            </a:r>
            <a:r>
              <a:rPr lang="ru-RU" b="1" dirty="0">
                <a:solidFill>
                  <a:srgbClr val="000000"/>
                </a:solidFill>
              </a:rPr>
              <a:t> </a:t>
            </a:r>
            <a:r>
              <a:rPr lang="ru-RU" b="1" dirty="0" err="1">
                <a:solidFill>
                  <a:srgbClr val="000000"/>
                </a:solidFill>
              </a:rPr>
              <a:t>каналмен</a:t>
            </a:r>
            <a:r>
              <a:rPr lang="ru-RU" b="1" dirty="0">
                <a:solidFill>
                  <a:srgbClr val="000000"/>
                </a:solidFill>
              </a:rPr>
              <a:t> </a:t>
            </a:r>
            <a:r>
              <a:rPr lang="ru-RU" b="1" dirty="0" err="1">
                <a:solidFill>
                  <a:srgbClr val="000000"/>
                </a:solidFill>
              </a:rPr>
              <a:t>аяқталатын</a:t>
            </a:r>
            <a:r>
              <a:rPr lang="ru-RU" b="1" dirty="0">
                <a:solidFill>
                  <a:srgbClr val="000000"/>
                </a:solidFill>
              </a:rPr>
              <a:t> </a:t>
            </a:r>
            <a:r>
              <a:rPr lang="ru-RU" b="1" dirty="0" err="1">
                <a:solidFill>
                  <a:srgbClr val="000000"/>
                </a:solidFill>
              </a:rPr>
              <a:t>бөлік</a:t>
            </a:r>
            <a:endParaRPr lang="ru-RU" b="1" dirty="0">
              <a:solidFill>
                <a:srgbClr val="000000"/>
              </a:solidFill>
            </a:endParaRPr>
          </a:p>
          <a:p>
            <a:pPr marL="342900" lvl="0" indent="-342900">
              <a:lnSpc>
                <a:spcPct val="120000"/>
              </a:lnSpc>
              <a:spcBef>
                <a:spcPts val="500"/>
              </a:spcBef>
              <a:buClr>
                <a:srgbClr val="000000"/>
              </a:buClr>
              <a:buFont typeface="Arial"/>
              <a:buChar char="•"/>
            </a:pPr>
            <a:r>
              <a:rPr lang="ru-RU" b="1" dirty="0" err="1">
                <a:solidFill>
                  <a:srgbClr val="000000"/>
                </a:solidFill>
              </a:rPr>
              <a:t>анальды</a:t>
            </a:r>
            <a:r>
              <a:rPr lang="ru-RU" b="1" dirty="0">
                <a:solidFill>
                  <a:srgbClr val="000000"/>
                </a:solidFill>
              </a:rPr>
              <a:t> канал - </a:t>
            </a:r>
            <a:r>
              <a:rPr lang="ru-RU" b="1" dirty="0" err="1">
                <a:solidFill>
                  <a:srgbClr val="000000"/>
                </a:solidFill>
              </a:rPr>
              <a:t>тоқ</a:t>
            </a:r>
            <a:r>
              <a:rPr lang="ru-RU" b="1" dirty="0">
                <a:solidFill>
                  <a:srgbClr val="000000"/>
                </a:solidFill>
              </a:rPr>
              <a:t> </a:t>
            </a:r>
            <a:r>
              <a:rPr lang="ru-RU" b="1" dirty="0" err="1">
                <a:solidFill>
                  <a:srgbClr val="000000"/>
                </a:solidFill>
              </a:rPr>
              <a:t>ішектің</a:t>
            </a:r>
            <a:r>
              <a:rPr lang="ru-RU" b="1" dirty="0">
                <a:solidFill>
                  <a:srgbClr val="000000"/>
                </a:solidFill>
              </a:rPr>
              <a:t> </a:t>
            </a:r>
            <a:r>
              <a:rPr lang="ru-RU" b="1" dirty="0" err="1">
                <a:solidFill>
                  <a:srgbClr val="000000"/>
                </a:solidFill>
              </a:rPr>
              <a:t>соңғы</a:t>
            </a:r>
            <a:r>
              <a:rPr lang="ru-RU" b="1" dirty="0">
                <a:solidFill>
                  <a:srgbClr val="000000"/>
                </a:solidFill>
              </a:rPr>
              <a:t> 3 </a:t>
            </a:r>
            <a:r>
              <a:rPr lang="ru-RU" b="1" dirty="0" smtClean="0">
                <a:solidFill>
                  <a:srgbClr val="000000"/>
                </a:solidFill>
              </a:rPr>
              <a:t>см </a:t>
            </a:r>
            <a:r>
              <a:rPr lang="ru-RU" b="1" dirty="0" err="1" smtClean="0">
                <a:solidFill>
                  <a:srgbClr val="000000"/>
                </a:solidFill>
              </a:rPr>
              <a:t>бөлігі</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7"/>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37</a:t>
            </a:fld>
            <a:endParaRPr/>
          </a:p>
        </p:txBody>
      </p:sp>
      <p:sp>
        <p:nvSpPr>
          <p:cNvPr id="403" name="Google Shape;403;p37"/>
          <p:cNvSpPr txBox="1">
            <a:spLocks noGrp="1"/>
          </p:cNvSpPr>
          <p:nvPr>
            <p:ph type="title" idx="4294967295"/>
          </p:nvPr>
        </p:nvSpPr>
        <p:spPr>
          <a:xfrm>
            <a:off x="228600" y="47625"/>
            <a:ext cx="8686800" cy="762000"/>
          </a:xfrm>
          <a:prstGeom prst="rect">
            <a:avLst/>
          </a:prstGeom>
          <a:noFill/>
          <a:ln>
            <a:noFill/>
          </a:ln>
        </p:spPr>
        <p:txBody>
          <a:bodyPr spcFirstLastPara="1" wrap="square" lIns="45700" tIns="45700" rIns="45700" bIns="45700" anchor="ctr" anchorCtr="0">
            <a:normAutofit fontScale="90000"/>
          </a:bodyPr>
          <a:lstStyle/>
          <a:p>
            <a:pPr lvl="0" algn="ctr">
              <a:buSzPts val="4400"/>
            </a:pPr>
            <a:r>
              <a:rPr lang="ru-RU" sz="4400" b="1" dirty="0" err="1" smtClean="0"/>
              <a:t>Анальды</a:t>
            </a:r>
            <a:r>
              <a:rPr lang="ru-RU" sz="4400" b="1" dirty="0" smtClean="0"/>
              <a:t> </a:t>
            </a:r>
            <a:r>
              <a:rPr lang="ru-RU" sz="4400" b="1" dirty="0" err="1"/>
              <a:t>каналдың</a:t>
            </a:r>
            <a:r>
              <a:rPr lang="ru-RU" sz="4400" b="1" dirty="0"/>
              <a:t> </a:t>
            </a:r>
            <a:r>
              <a:rPr lang="ru-RU" sz="4400" b="1" dirty="0" err="1"/>
              <a:t>анатомиясы</a:t>
            </a:r>
            <a:endParaRPr dirty="0"/>
          </a:p>
        </p:txBody>
      </p:sp>
      <p:pic>
        <p:nvPicPr>
          <p:cNvPr id="404" name="Google Shape;404;p37" descr="sal25693_25_31b"/>
          <p:cNvPicPr preferRelativeResize="0"/>
          <p:nvPr/>
        </p:nvPicPr>
        <p:blipFill rotWithShape="1">
          <a:blip r:embed="rId3">
            <a:alphaModFix/>
          </a:blip>
          <a:srcRect/>
          <a:stretch/>
        </p:blipFill>
        <p:spPr>
          <a:xfrm>
            <a:off x="1485900" y="1009650"/>
            <a:ext cx="4795838" cy="4887913"/>
          </a:xfrm>
          <a:prstGeom prst="rect">
            <a:avLst/>
          </a:prstGeom>
          <a:noFill/>
          <a:ln>
            <a:noFill/>
          </a:ln>
        </p:spPr>
      </p:pic>
      <p:sp>
        <p:nvSpPr>
          <p:cNvPr id="405" name="Google Shape;405;p37"/>
          <p:cNvSpPr txBox="1"/>
          <p:nvPr/>
        </p:nvSpPr>
        <p:spPr>
          <a:xfrm>
            <a:off x="6410325" y="1876425"/>
            <a:ext cx="1040694" cy="1973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Rectal valve</a:t>
            </a:r>
            <a:endParaRPr dirty="0"/>
          </a:p>
        </p:txBody>
      </p:sp>
      <p:sp>
        <p:nvSpPr>
          <p:cNvPr id="406" name="Google Shape;406;p37"/>
          <p:cNvSpPr txBox="1"/>
          <p:nvPr/>
        </p:nvSpPr>
        <p:spPr>
          <a:xfrm>
            <a:off x="3681412" y="1430337"/>
            <a:ext cx="664779" cy="1973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Rectum</a:t>
            </a:r>
            <a:endParaRPr/>
          </a:p>
        </p:txBody>
      </p:sp>
      <p:sp>
        <p:nvSpPr>
          <p:cNvPr id="407" name="Google Shape;407;p37"/>
          <p:cNvSpPr txBox="1"/>
          <p:nvPr/>
        </p:nvSpPr>
        <p:spPr>
          <a:xfrm>
            <a:off x="6410325" y="2838450"/>
            <a:ext cx="902048" cy="1973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Anal canal</a:t>
            </a:r>
            <a:endParaRPr/>
          </a:p>
        </p:txBody>
      </p:sp>
      <p:sp>
        <p:nvSpPr>
          <p:cNvPr id="408" name="Google Shape;408;p37"/>
          <p:cNvSpPr txBox="1"/>
          <p:nvPr/>
        </p:nvSpPr>
        <p:spPr>
          <a:xfrm>
            <a:off x="3778250" y="5865812"/>
            <a:ext cx="1178471" cy="1973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Anal columns</a:t>
            </a:r>
            <a:endParaRPr/>
          </a:p>
        </p:txBody>
      </p:sp>
      <p:sp>
        <p:nvSpPr>
          <p:cNvPr id="409" name="Google Shape;409;p37"/>
          <p:cNvSpPr txBox="1"/>
          <p:nvPr/>
        </p:nvSpPr>
        <p:spPr>
          <a:xfrm>
            <a:off x="3086100" y="6180137"/>
            <a:ext cx="1109539" cy="1973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Anal sinuses</a:t>
            </a:r>
            <a:endParaRPr/>
          </a:p>
        </p:txBody>
      </p:sp>
      <p:sp>
        <p:nvSpPr>
          <p:cNvPr id="410" name="Google Shape;410;p37"/>
          <p:cNvSpPr txBox="1"/>
          <p:nvPr/>
        </p:nvSpPr>
        <p:spPr>
          <a:xfrm>
            <a:off x="3017837" y="5861050"/>
            <a:ext cx="457201" cy="1973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Anus</a:t>
            </a:r>
            <a:endParaRPr/>
          </a:p>
        </p:txBody>
      </p:sp>
      <p:cxnSp>
        <p:nvCxnSpPr>
          <p:cNvPr id="411" name="Google Shape;411;p37"/>
          <p:cNvCxnSpPr/>
          <p:nvPr/>
        </p:nvCxnSpPr>
        <p:spPr>
          <a:xfrm>
            <a:off x="4367212" y="2001837"/>
            <a:ext cx="2009776" cy="1589"/>
          </a:xfrm>
          <a:prstGeom prst="straightConnector1">
            <a:avLst/>
          </a:prstGeom>
          <a:noFill/>
          <a:ln w="25400" cap="flat" cmpd="sng">
            <a:solidFill>
              <a:srgbClr val="FFFFFF"/>
            </a:solidFill>
            <a:prstDash val="solid"/>
            <a:round/>
            <a:headEnd type="none" w="sm" len="sm"/>
            <a:tailEnd type="none" w="sm" len="sm"/>
          </a:ln>
        </p:spPr>
      </p:cxnSp>
      <p:cxnSp>
        <p:nvCxnSpPr>
          <p:cNvPr id="412" name="Google Shape;412;p37"/>
          <p:cNvCxnSpPr/>
          <p:nvPr/>
        </p:nvCxnSpPr>
        <p:spPr>
          <a:xfrm flipH="1">
            <a:off x="4551362" y="4056062"/>
            <a:ext cx="1825626" cy="1"/>
          </a:xfrm>
          <a:prstGeom prst="straightConnector1">
            <a:avLst/>
          </a:prstGeom>
          <a:noFill/>
          <a:ln w="25400" cap="flat" cmpd="sng">
            <a:solidFill>
              <a:srgbClr val="FFFFFF"/>
            </a:solidFill>
            <a:prstDash val="solid"/>
            <a:round/>
            <a:headEnd type="none" w="sm" len="sm"/>
            <a:tailEnd type="none" w="sm" len="sm"/>
          </a:ln>
        </p:spPr>
      </p:cxnSp>
      <p:cxnSp>
        <p:nvCxnSpPr>
          <p:cNvPr id="413" name="Google Shape;413;p37"/>
          <p:cNvCxnSpPr/>
          <p:nvPr/>
        </p:nvCxnSpPr>
        <p:spPr>
          <a:xfrm flipH="1">
            <a:off x="5508624" y="3370262"/>
            <a:ext cx="868364" cy="1589"/>
          </a:xfrm>
          <a:prstGeom prst="straightConnector1">
            <a:avLst/>
          </a:prstGeom>
          <a:noFill/>
          <a:ln w="25400" cap="flat" cmpd="sng">
            <a:solidFill>
              <a:srgbClr val="FFFFFF"/>
            </a:solidFill>
            <a:prstDash val="solid"/>
            <a:round/>
            <a:headEnd type="none" w="sm" len="sm"/>
            <a:tailEnd type="none" w="sm" len="sm"/>
          </a:ln>
        </p:spPr>
      </p:cxnSp>
      <p:cxnSp>
        <p:nvCxnSpPr>
          <p:cNvPr id="414" name="Google Shape;414;p37"/>
          <p:cNvCxnSpPr/>
          <p:nvPr/>
        </p:nvCxnSpPr>
        <p:spPr>
          <a:xfrm flipH="1">
            <a:off x="4764087" y="4567237"/>
            <a:ext cx="1612901" cy="1589"/>
          </a:xfrm>
          <a:prstGeom prst="straightConnector1">
            <a:avLst/>
          </a:prstGeom>
          <a:noFill/>
          <a:ln w="25400" cap="flat" cmpd="sng">
            <a:solidFill>
              <a:srgbClr val="FFFFFF"/>
            </a:solidFill>
            <a:prstDash val="solid"/>
            <a:round/>
            <a:headEnd type="none" w="sm" len="sm"/>
            <a:tailEnd type="none" w="sm" len="sm"/>
          </a:ln>
        </p:spPr>
      </p:cxnSp>
      <p:cxnSp>
        <p:nvCxnSpPr>
          <p:cNvPr id="415" name="Google Shape;415;p37"/>
          <p:cNvCxnSpPr/>
          <p:nvPr/>
        </p:nvCxnSpPr>
        <p:spPr>
          <a:xfrm flipH="1">
            <a:off x="5102225" y="5224462"/>
            <a:ext cx="1274763" cy="1588"/>
          </a:xfrm>
          <a:prstGeom prst="straightConnector1">
            <a:avLst/>
          </a:prstGeom>
          <a:noFill/>
          <a:ln w="25400" cap="flat" cmpd="sng">
            <a:solidFill>
              <a:srgbClr val="FFFFFF"/>
            </a:solidFill>
            <a:prstDash val="solid"/>
            <a:round/>
            <a:headEnd type="none" w="sm" len="sm"/>
            <a:tailEnd type="none" w="sm" len="sm"/>
          </a:ln>
        </p:spPr>
      </p:cxnSp>
      <p:cxnSp>
        <p:nvCxnSpPr>
          <p:cNvPr id="416" name="Google Shape;416;p37"/>
          <p:cNvCxnSpPr/>
          <p:nvPr/>
        </p:nvCxnSpPr>
        <p:spPr>
          <a:xfrm rot="10800000" flipH="1">
            <a:off x="4294187" y="4659312"/>
            <a:ext cx="1" cy="1195388"/>
          </a:xfrm>
          <a:prstGeom prst="straightConnector1">
            <a:avLst/>
          </a:prstGeom>
          <a:noFill/>
          <a:ln w="25400" cap="flat" cmpd="sng">
            <a:solidFill>
              <a:srgbClr val="FFFFFF"/>
            </a:solidFill>
            <a:prstDash val="solid"/>
            <a:round/>
            <a:headEnd type="none" w="sm" len="sm"/>
            <a:tailEnd type="none" w="sm" len="sm"/>
          </a:ln>
        </p:spPr>
      </p:cxnSp>
      <p:cxnSp>
        <p:nvCxnSpPr>
          <p:cNvPr id="417" name="Google Shape;417;p37"/>
          <p:cNvCxnSpPr/>
          <p:nvPr/>
        </p:nvCxnSpPr>
        <p:spPr>
          <a:xfrm rot="10800000">
            <a:off x="4006849" y="4630737"/>
            <a:ext cx="287339" cy="1046164"/>
          </a:xfrm>
          <a:prstGeom prst="straightConnector1">
            <a:avLst/>
          </a:prstGeom>
          <a:noFill/>
          <a:ln w="25400" cap="flat" cmpd="sng">
            <a:solidFill>
              <a:srgbClr val="FFFFFF"/>
            </a:solidFill>
            <a:prstDash val="solid"/>
            <a:round/>
            <a:headEnd type="none" w="sm" len="sm"/>
            <a:tailEnd type="none" w="sm" len="sm"/>
          </a:ln>
        </p:spPr>
      </p:cxnSp>
      <p:sp>
        <p:nvSpPr>
          <p:cNvPr id="418" name="Google Shape;418;p37"/>
          <p:cNvSpPr/>
          <p:nvPr/>
        </p:nvSpPr>
        <p:spPr>
          <a:xfrm>
            <a:off x="3646487" y="4470400"/>
            <a:ext cx="252413" cy="1206500"/>
          </a:xfrm>
          <a:custGeom>
            <a:avLst/>
            <a:gdLst/>
            <a:ahLst/>
            <a:cxnLst/>
            <a:rect l="l" t="t" r="r" b="b"/>
            <a:pathLst>
              <a:path w="21600" h="21600" extrusionOk="0">
                <a:moveTo>
                  <a:pt x="21600" y="0"/>
                </a:moveTo>
                <a:lnTo>
                  <a:pt x="0" y="21600"/>
                </a:lnTo>
                <a:lnTo>
                  <a:pt x="0" y="0"/>
                </a:lnTo>
              </a:path>
            </a:pathLst>
          </a:custGeom>
          <a:noFill/>
          <a:ln w="25400" cap="flat" cmpd="sng">
            <a:solidFill>
              <a:srgbClr val="FFFFFF"/>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Times New Roman"/>
              <a:buNone/>
            </a:pPr>
            <a:endParaRPr sz="1400" b="0" i="0" u="none" strike="noStrike" cap="none">
              <a:solidFill>
                <a:srgbClr val="000000"/>
              </a:solidFill>
              <a:latin typeface="Times New Roman"/>
              <a:ea typeface="Times New Roman"/>
              <a:cs typeface="Times New Roman"/>
              <a:sym typeface="Times New Roman"/>
            </a:endParaRPr>
          </a:p>
        </p:txBody>
      </p:sp>
      <p:cxnSp>
        <p:nvCxnSpPr>
          <p:cNvPr id="419" name="Google Shape;419;p37"/>
          <p:cNvCxnSpPr/>
          <p:nvPr/>
        </p:nvCxnSpPr>
        <p:spPr>
          <a:xfrm rot="10800000" flipH="1">
            <a:off x="3646487" y="5676900"/>
            <a:ext cx="1589" cy="498475"/>
          </a:xfrm>
          <a:prstGeom prst="straightConnector1">
            <a:avLst/>
          </a:prstGeom>
          <a:noFill/>
          <a:ln w="25400" cap="flat" cmpd="sng">
            <a:solidFill>
              <a:srgbClr val="FFFFFF"/>
            </a:solidFill>
            <a:prstDash val="solid"/>
            <a:round/>
            <a:headEnd type="none" w="sm" len="sm"/>
            <a:tailEnd type="none" w="sm" len="sm"/>
          </a:ln>
        </p:spPr>
      </p:cxnSp>
      <p:sp>
        <p:nvSpPr>
          <p:cNvPr id="420" name="Google Shape;420;p37"/>
          <p:cNvSpPr/>
          <p:nvPr/>
        </p:nvSpPr>
        <p:spPr>
          <a:xfrm>
            <a:off x="3275012" y="5430837"/>
            <a:ext cx="136526" cy="423863"/>
          </a:xfrm>
          <a:custGeom>
            <a:avLst/>
            <a:gdLst/>
            <a:ahLst/>
            <a:cxnLst/>
            <a:rect l="l" t="t" r="r" b="b"/>
            <a:pathLst>
              <a:path w="21600" h="21600" extrusionOk="0">
                <a:moveTo>
                  <a:pt x="0" y="21600"/>
                </a:moveTo>
                <a:lnTo>
                  <a:pt x="900" y="12551"/>
                </a:lnTo>
                <a:lnTo>
                  <a:pt x="21600" y="0"/>
                </a:lnTo>
              </a:path>
            </a:pathLst>
          </a:custGeom>
          <a:noFill/>
          <a:ln w="25400" cap="flat" cmpd="sng">
            <a:solidFill>
              <a:srgbClr val="FFFFFF"/>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Times New Roman"/>
              <a:buNone/>
            </a:pPr>
            <a:endParaRPr sz="1400" b="0" i="0" u="none" strike="noStrike" cap="none">
              <a:solidFill>
                <a:srgbClr val="000000"/>
              </a:solidFill>
              <a:latin typeface="Times New Roman"/>
              <a:ea typeface="Times New Roman"/>
              <a:cs typeface="Times New Roman"/>
              <a:sym typeface="Times New Roman"/>
            </a:endParaRPr>
          </a:p>
        </p:txBody>
      </p:sp>
      <p:sp>
        <p:nvSpPr>
          <p:cNvPr id="421" name="Google Shape;421;p37"/>
          <p:cNvSpPr/>
          <p:nvPr/>
        </p:nvSpPr>
        <p:spPr>
          <a:xfrm>
            <a:off x="3846512" y="2957512"/>
            <a:ext cx="2530476" cy="806451"/>
          </a:xfrm>
          <a:custGeom>
            <a:avLst/>
            <a:gdLst/>
            <a:ahLst/>
            <a:cxnLst/>
            <a:rect l="l" t="t" r="r" b="b"/>
            <a:pathLst>
              <a:path w="21600" h="21600" extrusionOk="0">
                <a:moveTo>
                  <a:pt x="21600" y="0"/>
                </a:moveTo>
                <a:lnTo>
                  <a:pt x="12027" y="0"/>
                </a:lnTo>
                <a:lnTo>
                  <a:pt x="0" y="21600"/>
                </a:lnTo>
              </a:path>
            </a:pathLst>
          </a:custGeom>
          <a:noFill/>
          <a:ln w="25400" cap="flat" cmpd="sng">
            <a:solidFill>
              <a:srgbClr val="FFFFFF"/>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Times New Roman"/>
              <a:buNone/>
            </a:pPr>
            <a:endParaRPr sz="1400" b="0" i="0" u="none" strike="noStrike" cap="none">
              <a:solidFill>
                <a:srgbClr val="000000"/>
              </a:solidFill>
              <a:latin typeface="Times New Roman"/>
              <a:ea typeface="Times New Roman"/>
              <a:cs typeface="Times New Roman"/>
              <a:sym typeface="Times New Roman"/>
            </a:endParaRPr>
          </a:p>
        </p:txBody>
      </p:sp>
      <p:cxnSp>
        <p:nvCxnSpPr>
          <p:cNvPr id="422" name="Google Shape;422;p37"/>
          <p:cNvCxnSpPr/>
          <p:nvPr/>
        </p:nvCxnSpPr>
        <p:spPr>
          <a:xfrm rot="10800000">
            <a:off x="4568824" y="3690937"/>
            <a:ext cx="1293814" cy="365126"/>
          </a:xfrm>
          <a:prstGeom prst="straightConnector1">
            <a:avLst/>
          </a:prstGeom>
          <a:noFill/>
          <a:ln w="25400" cap="flat" cmpd="sng">
            <a:solidFill>
              <a:srgbClr val="FFFFFF"/>
            </a:solidFill>
            <a:prstDash val="solid"/>
            <a:round/>
            <a:headEnd type="none" w="sm" len="sm"/>
            <a:tailEnd type="none" w="sm" len="sm"/>
          </a:ln>
        </p:spPr>
      </p:cxnSp>
      <p:cxnSp>
        <p:nvCxnSpPr>
          <p:cNvPr id="423" name="Google Shape;423;p37"/>
          <p:cNvCxnSpPr/>
          <p:nvPr/>
        </p:nvCxnSpPr>
        <p:spPr>
          <a:xfrm>
            <a:off x="4362449" y="1997074"/>
            <a:ext cx="2009776" cy="1589"/>
          </a:xfrm>
          <a:prstGeom prst="straightConnector1">
            <a:avLst/>
          </a:prstGeom>
          <a:noFill/>
          <a:ln w="12700" cap="flat" cmpd="sng">
            <a:solidFill>
              <a:srgbClr val="000000"/>
            </a:solidFill>
            <a:prstDash val="solid"/>
            <a:round/>
            <a:headEnd type="none" w="sm" len="sm"/>
            <a:tailEnd type="none" w="sm" len="sm"/>
          </a:ln>
        </p:spPr>
      </p:cxnSp>
      <p:cxnSp>
        <p:nvCxnSpPr>
          <p:cNvPr id="424" name="Google Shape;424;p37"/>
          <p:cNvCxnSpPr/>
          <p:nvPr/>
        </p:nvCxnSpPr>
        <p:spPr>
          <a:xfrm rot="10800000">
            <a:off x="4545012" y="4051300"/>
            <a:ext cx="1827213" cy="0"/>
          </a:xfrm>
          <a:prstGeom prst="straightConnector1">
            <a:avLst/>
          </a:prstGeom>
          <a:noFill/>
          <a:ln w="12700" cap="flat" cmpd="sng">
            <a:solidFill>
              <a:srgbClr val="000000"/>
            </a:solidFill>
            <a:prstDash val="solid"/>
            <a:round/>
            <a:headEnd type="none" w="sm" len="sm"/>
            <a:tailEnd type="none" w="sm" len="sm"/>
          </a:ln>
        </p:spPr>
      </p:cxnSp>
      <p:cxnSp>
        <p:nvCxnSpPr>
          <p:cNvPr id="425" name="Google Shape;425;p37"/>
          <p:cNvCxnSpPr/>
          <p:nvPr/>
        </p:nvCxnSpPr>
        <p:spPr>
          <a:xfrm flipH="1">
            <a:off x="5495924" y="3363912"/>
            <a:ext cx="876301" cy="1588"/>
          </a:xfrm>
          <a:prstGeom prst="straightConnector1">
            <a:avLst/>
          </a:prstGeom>
          <a:noFill/>
          <a:ln w="12700" cap="flat" cmpd="sng">
            <a:solidFill>
              <a:srgbClr val="000000"/>
            </a:solidFill>
            <a:prstDash val="solid"/>
            <a:round/>
            <a:headEnd type="none" w="sm" len="sm"/>
            <a:tailEnd type="none" w="sm" len="sm"/>
          </a:ln>
        </p:spPr>
      </p:cxnSp>
      <p:cxnSp>
        <p:nvCxnSpPr>
          <p:cNvPr id="426" name="Google Shape;426;p37"/>
          <p:cNvCxnSpPr/>
          <p:nvPr/>
        </p:nvCxnSpPr>
        <p:spPr>
          <a:xfrm flipH="1">
            <a:off x="4757737" y="4560887"/>
            <a:ext cx="1614488" cy="1588"/>
          </a:xfrm>
          <a:prstGeom prst="straightConnector1">
            <a:avLst/>
          </a:prstGeom>
          <a:noFill/>
          <a:ln w="12700" cap="flat" cmpd="sng">
            <a:solidFill>
              <a:srgbClr val="000000"/>
            </a:solidFill>
            <a:prstDash val="solid"/>
            <a:round/>
            <a:headEnd type="none" w="sm" len="sm"/>
            <a:tailEnd type="none" w="sm" len="sm"/>
          </a:ln>
        </p:spPr>
      </p:cxnSp>
      <p:cxnSp>
        <p:nvCxnSpPr>
          <p:cNvPr id="427" name="Google Shape;427;p37"/>
          <p:cNvCxnSpPr/>
          <p:nvPr/>
        </p:nvCxnSpPr>
        <p:spPr>
          <a:xfrm flipH="1">
            <a:off x="5095875" y="5219700"/>
            <a:ext cx="1276351" cy="1588"/>
          </a:xfrm>
          <a:prstGeom prst="straightConnector1">
            <a:avLst/>
          </a:prstGeom>
          <a:noFill/>
          <a:ln w="12700" cap="flat" cmpd="sng">
            <a:solidFill>
              <a:srgbClr val="000000"/>
            </a:solidFill>
            <a:prstDash val="solid"/>
            <a:round/>
            <a:headEnd type="none" w="sm" len="sm"/>
            <a:tailEnd type="none" w="sm" len="sm"/>
          </a:ln>
        </p:spPr>
      </p:cxnSp>
      <p:cxnSp>
        <p:nvCxnSpPr>
          <p:cNvPr id="428" name="Google Shape;428;p37"/>
          <p:cNvCxnSpPr/>
          <p:nvPr/>
        </p:nvCxnSpPr>
        <p:spPr>
          <a:xfrm rot="10800000" flipH="1">
            <a:off x="4281487" y="4652962"/>
            <a:ext cx="1" cy="1195388"/>
          </a:xfrm>
          <a:prstGeom prst="straightConnector1">
            <a:avLst/>
          </a:prstGeom>
          <a:noFill/>
          <a:ln w="12700" cap="flat" cmpd="sng">
            <a:solidFill>
              <a:srgbClr val="000000"/>
            </a:solidFill>
            <a:prstDash val="solid"/>
            <a:round/>
            <a:headEnd type="none" w="sm" len="sm"/>
            <a:tailEnd type="none" w="sm" len="sm"/>
          </a:ln>
        </p:spPr>
      </p:cxnSp>
      <p:cxnSp>
        <p:nvCxnSpPr>
          <p:cNvPr id="429" name="Google Shape;429;p37"/>
          <p:cNvCxnSpPr/>
          <p:nvPr/>
        </p:nvCxnSpPr>
        <p:spPr>
          <a:xfrm rot="10800000">
            <a:off x="4002087" y="4618037"/>
            <a:ext cx="279401" cy="1052514"/>
          </a:xfrm>
          <a:prstGeom prst="straightConnector1">
            <a:avLst/>
          </a:prstGeom>
          <a:noFill/>
          <a:ln w="12700" cap="flat" cmpd="sng">
            <a:solidFill>
              <a:srgbClr val="000000"/>
            </a:solidFill>
            <a:prstDash val="solid"/>
            <a:round/>
            <a:headEnd type="none" w="sm" len="sm"/>
            <a:tailEnd type="none" w="sm" len="sm"/>
          </a:ln>
        </p:spPr>
      </p:cxnSp>
      <p:sp>
        <p:nvSpPr>
          <p:cNvPr id="430" name="Google Shape;430;p37"/>
          <p:cNvSpPr/>
          <p:nvPr/>
        </p:nvSpPr>
        <p:spPr>
          <a:xfrm>
            <a:off x="3641725" y="4457700"/>
            <a:ext cx="250825" cy="1212850"/>
          </a:xfrm>
          <a:custGeom>
            <a:avLst/>
            <a:gdLst/>
            <a:ahLst/>
            <a:cxnLst/>
            <a:rect l="l" t="t" r="r" b="b"/>
            <a:pathLst>
              <a:path w="21600" h="21600" extrusionOk="0">
                <a:moveTo>
                  <a:pt x="21600" y="0"/>
                </a:moveTo>
                <a:lnTo>
                  <a:pt x="0" y="21600"/>
                </a:lnTo>
                <a:lnTo>
                  <a:pt x="0" y="0"/>
                </a:lnTo>
              </a:path>
            </a:pathLst>
          </a:custGeom>
          <a:noFill/>
          <a:ln w="12700"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Times New Roman"/>
              <a:buNone/>
            </a:pPr>
            <a:endParaRPr sz="1400" b="0" i="0" u="none" strike="noStrike" cap="none">
              <a:solidFill>
                <a:srgbClr val="000000"/>
              </a:solidFill>
              <a:latin typeface="Times New Roman"/>
              <a:ea typeface="Times New Roman"/>
              <a:cs typeface="Times New Roman"/>
              <a:sym typeface="Times New Roman"/>
            </a:endParaRPr>
          </a:p>
        </p:txBody>
      </p:sp>
      <p:cxnSp>
        <p:nvCxnSpPr>
          <p:cNvPr id="431" name="Google Shape;431;p37"/>
          <p:cNvCxnSpPr/>
          <p:nvPr/>
        </p:nvCxnSpPr>
        <p:spPr>
          <a:xfrm rot="10800000" flipH="1">
            <a:off x="3641725" y="5670550"/>
            <a:ext cx="1588" cy="498475"/>
          </a:xfrm>
          <a:prstGeom prst="straightConnector1">
            <a:avLst/>
          </a:prstGeom>
          <a:noFill/>
          <a:ln w="12700" cap="flat" cmpd="sng">
            <a:solidFill>
              <a:srgbClr val="000000"/>
            </a:solidFill>
            <a:prstDash val="solid"/>
            <a:round/>
            <a:headEnd type="none" w="sm" len="sm"/>
            <a:tailEnd type="none" w="sm" len="sm"/>
          </a:ln>
        </p:spPr>
      </p:cxnSp>
      <p:sp>
        <p:nvSpPr>
          <p:cNvPr id="432" name="Google Shape;432;p37"/>
          <p:cNvSpPr/>
          <p:nvPr/>
        </p:nvSpPr>
        <p:spPr>
          <a:xfrm>
            <a:off x="3268662" y="5419725"/>
            <a:ext cx="138113" cy="428625"/>
          </a:xfrm>
          <a:custGeom>
            <a:avLst/>
            <a:gdLst/>
            <a:ahLst/>
            <a:cxnLst/>
            <a:rect l="l" t="t" r="r" b="b"/>
            <a:pathLst>
              <a:path w="21600" h="21600" extrusionOk="0">
                <a:moveTo>
                  <a:pt x="0" y="21600"/>
                </a:moveTo>
                <a:lnTo>
                  <a:pt x="0" y="12672"/>
                </a:lnTo>
                <a:lnTo>
                  <a:pt x="21600" y="0"/>
                </a:lnTo>
              </a:path>
            </a:pathLst>
          </a:custGeom>
          <a:noFill/>
          <a:ln w="12700"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Times New Roman"/>
              <a:buNone/>
            </a:pPr>
            <a:endParaRPr sz="1400" b="0" i="0" u="none" strike="noStrike" cap="none">
              <a:solidFill>
                <a:srgbClr val="000000"/>
              </a:solidFill>
              <a:latin typeface="Times New Roman"/>
              <a:ea typeface="Times New Roman"/>
              <a:cs typeface="Times New Roman"/>
              <a:sym typeface="Times New Roman"/>
            </a:endParaRPr>
          </a:p>
        </p:txBody>
      </p:sp>
      <p:sp>
        <p:nvSpPr>
          <p:cNvPr id="433" name="Google Shape;433;p37"/>
          <p:cNvSpPr/>
          <p:nvPr/>
        </p:nvSpPr>
        <p:spPr>
          <a:xfrm>
            <a:off x="3841750" y="2952750"/>
            <a:ext cx="2530475" cy="806450"/>
          </a:xfrm>
          <a:custGeom>
            <a:avLst/>
            <a:gdLst/>
            <a:ahLst/>
            <a:cxnLst/>
            <a:rect l="l" t="t" r="r" b="b"/>
            <a:pathLst>
              <a:path w="21600" h="21600" extrusionOk="0">
                <a:moveTo>
                  <a:pt x="21600" y="0"/>
                </a:moveTo>
                <a:lnTo>
                  <a:pt x="11978" y="0"/>
                </a:lnTo>
                <a:lnTo>
                  <a:pt x="0" y="21600"/>
                </a:lnTo>
              </a:path>
            </a:pathLst>
          </a:custGeom>
          <a:noFill/>
          <a:ln w="12700"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Times New Roman"/>
              <a:buNone/>
            </a:pPr>
            <a:endParaRPr sz="1400" b="0" i="0" u="none" strike="noStrike" cap="none">
              <a:solidFill>
                <a:srgbClr val="000000"/>
              </a:solidFill>
              <a:latin typeface="Times New Roman"/>
              <a:ea typeface="Times New Roman"/>
              <a:cs typeface="Times New Roman"/>
              <a:sym typeface="Times New Roman"/>
            </a:endParaRPr>
          </a:p>
        </p:txBody>
      </p:sp>
      <p:cxnSp>
        <p:nvCxnSpPr>
          <p:cNvPr id="434" name="Google Shape;434;p37"/>
          <p:cNvCxnSpPr/>
          <p:nvPr/>
        </p:nvCxnSpPr>
        <p:spPr>
          <a:xfrm rot="10800000">
            <a:off x="4556124" y="3678237"/>
            <a:ext cx="1300164" cy="373064"/>
          </a:xfrm>
          <a:prstGeom prst="straightConnector1">
            <a:avLst/>
          </a:prstGeom>
          <a:noFill/>
          <a:ln w="12700" cap="flat" cmpd="sng">
            <a:solidFill>
              <a:srgbClr val="000000"/>
            </a:solidFill>
            <a:prstDash val="solid"/>
            <a:round/>
            <a:headEnd type="none" w="sm" len="sm"/>
            <a:tailEnd type="none" w="sm" len="sm"/>
          </a:ln>
        </p:spPr>
      </p:cxnSp>
      <p:sp>
        <p:nvSpPr>
          <p:cNvPr id="435" name="Google Shape;435;p37"/>
          <p:cNvSpPr txBox="1"/>
          <p:nvPr/>
        </p:nvSpPr>
        <p:spPr>
          <a:xfrm>
            <a:off x="6410325" y="3248025"/>
            <a:ext cx="961257" cy="4005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Levator ani</a:t>
            </a:r>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muscle</a:t>
            </a:r>
            <a:endParaRPr/>
          </a:p>
        </p:txBody>
      </p:sp>
      <p:sp>
        <p:nvSpPr>
          <p:cNvPr id="436" name="Google Shape;436;p37"/>
          <p:cNvSpPr txBox="1"/>
          <p:nvPr/>
        </p:nvSpPr>
        <p:spPr>
          <a:xfrm>
            <a:off x="6410325" y="3935412"/>
            <a:ext cx="1168574" cy="4005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Hemorrhoidal</a:t>
            </a:r>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veins</a:t>
            </a:r>
            <a:endParaRPr/>
          </a:p>
        </p:txBody>
      </p:sp>
      <p:sp>
        <p:nvSpPr>
          <p:cNvPr id="437" name="Google Shape;437;p37"/>
          <p:cNvSpPr txBox="1"/>
          <p:nvPr/>
        </p:nvSpPr>
        <p:spPr>
          <a:xfrm>
            <a:off x="6410325" y="4438650"/>
            <a:ext cx="1060054" cy="4005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Internal anal</a:t>
            </a:r>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sphincter</a:t>
            </a:r>
            <a:endParaRPr/>
          </a:p>
        </p:txBody>
      </p:sp>
      <p:sp>
        <p:nvSpPr>
          <p:cNvPr id="438" name="Google Shape;438;p37"/>
          <p:cNvSpPr txBox="1"/>
          <p:nvPr/>
        </p:nvSpPr>
        <p:spPr>
          <a:xfrm>
            <a:off x="6410325" y="5102225"/>
            <a:ext cx="1119523" cy="4005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External anal</a:t>
            </a:r>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sphincter</a:t>
            </a:r>
            <a:endParaRPr/>
          </a:p>
        </p:txBody>
      </p:sp>
      <p:sp>
        <p:nvSpPr>
          <p:cNvPr id="439" name="Google Shape;439;p37"/>
          <p:cNvSpPr txBox="1"/>
          <p:nvPr/>
        </p:nvSpPr>
        <p:spPr>
          <a:xfrm>
            <a:off x="1466850" y="6502400"/>
            <a:ext cx="1171873" cy="1973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(b) Anal canal</a:t>
            </a:r>
            <a:endParaRPr/>
          </a:p>
        </p:txBody>
      </p:sp>
      <p:sp>
        <p:nvSpPr>
          <p:cNvPr id="440" name="Google Shape;440;p37"/>
          <p:cNvSpPr txBox="1"/>
          <p:nvPr/>
        </p:nvSpPr>
        <p:spPr>
          <a:xfrm>
            <a:off x="364807" y="1047750"/>
            <a:ext cx="1958024" cy="412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Figure 25.31b</a:t>
            </a:r>
            <a:endParaRPr/>
          </a:p>
        </p:txBody>
      </p:sp>
      <p:sp>
        <p:nvSpPr>
          <p:cNvPr id="441" name="Google Shape;441;p37"/>
          <p:cNvSpPr txBox="1"/>
          <p:nvPr/>
        </p:nvSpPr>
        <p:spPr>
          <a:xfrm>
            <a:off x="1403491" y="790157"/>
            <a:ext cx="6337019" cy="32003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Copyright © The McGraw-Hill Companies, Inc. Permission required for reproduction or display.</a:t>
            </a:r>
            <a:endParaRPr/>
          </a:p>
          <a:p>
            <a:pPr marL="0" marR="0" lvl="0" indent="0" algn="l" rtl="0">
              <a:lnSpc>
                <a:spcPct val="100000"/>
              </a:lnSpc>
              <a:spcBef>
                <a:spcPts val="0"/>
              </a:spcBef>
              <a:spcAft>
                <a:spcPts val="0"/>
              </a:spcAft>
              <a:buClr>
                <a:srgbClr val="444444"/>
              </a:buClr>
              <a:buSzPts val="900"/>
              <a:buFont typeface="Helvetica Neue"/>
              <a:buNone/>
            </a:pPr>
            <a:r>
              <a:rPr lang="en-US" sz="900" b="0" i="0" u="none" strike="noStrike" cap="none">
                <a:solidFill>
                  <a:srgbClr val="444444"/>
                </a:solidFill>
                <a:latin typeface="Helvetica Neue"/>
                <a:ea typeface="Helvetica Neue"/>
                <a:cs typeface="Helvetica Neue"/>
                <a:sym typeface="Helvetica Neue"/>
              </a:rPr>
              <a:t>                                              Figure from: Saladin, Anatomy &amp; Physiology, McGraw Hill, 2018</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8"/>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38</a:t>
            </a:fld>
            <a:endParaRPr/>
          </a:p>
        </p:txBody>
      </p:sp>
      <p:sp>
        <p:nvSpPr>
          <p:cNvPr id="447" name="Google Shape;447;p38"/>
          <p:cNvSpPr txBox="1">
            <a:spLocks noGrp="1"/>
          </p:cNvSpPr>
          <p:nvPr>
            <p:ph type="title" idx="4294967295"/>
          </p:nvPr>
        </p:nvSpPr>
        <p:spPr>
          <a:xfrm>
            <a:off x="-1" y="0"/>
            <a:ext cx="9144002" cy="1063625"/>
          </a:xfrm>
          <a:prstGeom prst="rect">
            <a:avLst/>
          </a:prstGeom>
          <a:noFill/>
          <a:ln>
            <a:noFill/>
          </a:ln>
        </p:spPr>
        <p:txBody>
          <a:bodyPr spcFirstLastPara="1" wrap="square" lIns="45700" tIns="45700" rIns="45700" bIns="45700" anchor="ctr" anchorCtr="0">
            <a:normAutofit/>
          </a:bodyPr>
          <a:lstStyle/>
          <a:p>
            <a:pPr lvl="0" algn="ctr">
              <a:buSzPts val="4400"/>
            </a:pPr>
            <a:r>
              <a:rPr lang="ru-RU" sz="4400" b="1" dirty="0" err="1"/>
              <a:t>Сіңіру</a:t>
            </a:r>
            <a:r>
              <a:rPr lang="ru-RU" sz="4400" b="1" dirty="0"/>
              <a:t> </a:t>
            </a:r>
            <a:r>
              <a:rPr lang="ru-RU" sz="4400" b="1" dirty="0" err="1"/>
              <a:t>және</a:t>
            </a:r>
            <a:r>
              <a:rPr lang="ru-RU" sz="4400" b="1" dirty="0"/>
              <a:t> </a:t>
            </a:r>
            <a:r>
              <a:rPr lang="ru-RU" sz="4400" b="1" dirty="0" err="1"/>
              <a:t>қозғалғыштық</a:t>
            </a:r>
            <a:endParaRPr dirty="0"/>
          </a:p>
        </p:txBody>
      </p:sp>
      <p:sp>
        <p:nvSpPr>
          <p:cNvPr id="448" name="Google Shape;448;p38"/>
          <p:cNvSpPr txBox="1">
            <a:spLocks noGrp="1"/>
          </p:cNvSpPr>
          <p:nvPr>
            <p:ph type="body" idx="4294967295"/>
          </p:nvPr>
        </p:nvSpPr>
        <p:spPr>
          <a:xfrm>
            <a:off x="390525" y="1042987"/>
            <a:ext cx="8334375" cy="5815013"/>
          </a:xfrm>
          <a:prstGeom prst="rect">
            <a:avLst/>
          </a:prstGeom>
          <a:noFill/>
          <a:ln>
            <a:noFill/>
          </a:ln>
        </p:spPr>
        <p:txBody>
          <a:bodyPr spcFirstLastPara="1" wrap="square" lIns="45700" tIns="45700" rIns="45700" bIns="45700" anchor="t" anchorCtr="0">
            <a:normAutofit lnSpcReduction="10000"/>
          </a:bodyPr>
          <a:lstStyle/>
          <a:p>
            <a:pPr marL="342900" lvl="0" indent="-342900">
              <a:lnSpc>
                <a:spcPct val="100000"/>
              </a:lnSpc>
              <a:buClr>
                <a:srgbClr val="000000"/>
              </a:buClr>
              <a:buFont typeface="Arial"/>
              <a:buChar char="•"/>
            </a:pPr>
            <a:r>
              <a:rPr lang="ru-RU" dirty="0" err="1">
                <a:solidFill>
                  <a:srgbClr val="000000"/>
                </a:solidFill>
              </a:rPr>
              <a:t>тоқ</a:t>
            </a:r>
            <a:r>
              <a:rPr lang="ru-RU" dirty="0">
                <a:solidFill>
                  <a:srgbClr val="000000"/>
                </a:solidFill>
              </a:rPr>
              <a:t> </a:t>
            </a:r>
            <a:r>
              <a:rPr lang="ru-RU" dirty="0" err="1">
                <a:solidFill>
                  <a:srgbClr val="000000"/>
                </a:solidFill>
              </a:rPr>
              <a:t>ішек</a:t>
            </a:r>
            <a:r>
              <a:rPr lang="ru-RU" dirty="0">
                <a:solidFill>
                  <a:srgbClr val="000000"/>
                </a:solidFill>
              </a:rPr>
              <a:t> </a:t>
            </a:r>
            <a:r>
              <a:rPr lang="ru-RU" dirty="0" err="1">
                <a:solidFill>
                  <a:srgbClr val="000000"/>
                </a:solidFill>
              </a:rPr>
              <a:t>тамақ</a:t>
            </a:r>
            <a:r>
              <a:rPr lang="ru-RU" dirty="0">
                <a:solidFill>
                  <a:srgbClr val="000000"/>
                </a:solidFill>
              </a:rPr>
              <a:t> </a:t>
            </a:r>
            <a:r>
              <a:rPr lang="ru-RU" dirty="0" err="1">
                <a:solidFill>
                  <a:srgbClr val="000000"/>
                </a:solidFill>
              </a:rPr>
              <a:t>қалдықтарын</a:t>
            </a:r>
            <a:r>
              <a:rPr lang="ru-RU" dirty="0">
                <a:solidFill>
                  <a:srgbClr val="000000"/>
                </a:solidFill>
              </a:rPr>
              <a:t> </a:t>
            </a:r>
            <a:r>
              <a:rPr lang="ru-RU" dirty="0" err="1">
                <a:solidFill>
                  <a:srgbClr val="000000"/>
                </a:solidFill>
              </a:rPr>
              <a:t>нәжіске</a:t>
            </a:r>
            <a:r>
              <a:rPr lang="ru-RU" dirty="0">
                <a:solidFill>
                  <a:srgbClr val="000000"/>
                </a:solidFill>
              </a:rPr>
              <a:t> </a:t>
            </a:r>
            <a:r>
              <a:rPr lang="ru-RU" dirty="0" err="1">
                <a:solidFill>
                  <a:srgbClr val="000000"/>
                </a:solidFill>
              </a:rPr>
              <a:t>дейін</a:t>
            </a:r>
            <a:r>
              <a:rPr lang="ru-RU" dirty="0">
                <a:solidFill>
                  <a:srgbClr val="000000"/>
                </a:solidFill>
              </a:rPr>
              <a:t> </a:t>
            </a:r>
            <a:r>
              <a:rPr lang="ru-RU" dirty="0" err="1">
                <a:solidFill>
                  <a:srgbClr val="000000"/>
                </a:solidFill>
              </a:rPr>
              <a:t>азайтуға</a:t>
            </a:r>
            <a:r>
              <a:rPr lang="ru-RU" dirty="0">
                <a:solidFill>
                  <a:srgbClr val="000000"/>
                </a:solidFill>
              </a:rPr>
              <a:t> </a:t>
            </a:r>
            <a:r>
              <a:rPr lang="ru-RU" dirty="0" err="1">
                <a:solidFill>
                  <a:srgbClr val="000000"/>
                </a:solidFill>
              </a:rPr>
              <a:t>шамамен</a:t>
            </a:r>
            <a:r>
              <a:rPr lang="ru-RU" dirty="0">
                <a:solidFill>
                  <a:srgbClr val="000000"/>
                </a:solidFill>
              </a:rPr>
              <a:t> 12-ден 24 </a:t>
            </a:r>
            <a:r>
              <a:rPr lang="ru-RU" dirty="0" err="1">
                <a:solidFill>
                  <a:srgbClr val="000000"/>
                </a:solidFill>
              </a:rPr>
              <a:t>сағатқа</a:t>
            </a:r>
            <a:r>
              <a:rPr lang="ru-RU" dirty="0">
                <a:solidFill>
                  <a:srgbClr val="000000"/>
                </a:solidFill>
              </a:rPr>
              <a:t> </a:t>
            </a:r>
            <a:r>
              <a:rPr lang="ru-RU" dirty="0" err="1">
                <a:solidFill>
                  <a:srgbClr val="000000"/>
                </a:solidFill>
              </a:rPr>
              <a:t>дейін</a:t>
            </a:r>
            <a:r>
              <a:rPr lang="ru-RU" dirty="0">
                <a:solidFill>
                  <a:srgbClr val="000000"/>
                </a:solidFill>
              </a:rPr>
              <a:t> </a:t>
            </a:r>
            <a:r>
              <a:rPr lang="ru-RU" dirty="0" err="1">
                <a:solidFill>
                  <a:srgbClr val="000000"/>
                </a:solidFill>
              </a:rPr>
              <a:t>созылады</a:t>
            </a:r>
            <a:endParaRPr lang="ru-RU" dirty="0">
              <a:solidFill>
                <a:srgbClr val="000000"/>
              </a:solidFill>
            </a:endParaRPr>
          </a:p>
          <a:p>
            <a:pPr marL="342900" lvl="0" indent="-342900">
              <a:lnSpc>
                <a:spcPct val="100000"/>
              </a:lnSpc>
              <a:buClr>
                <a:srgbClr val="000000"/>
              </a:buClr>
              <a:buFont typeface="Arial"/>
              <a:buChar char="•"/>
            </a:pPr>
            <a:r>
              <a:rPr lang="ru-RU" dirty="0" err="1">
                <a:solidFill>
                  <a:srgbClr val="000000"/>
                </a:solidFill>
              </a:rPr>
              <a:t>қалдықты</a:t>
            </a:r>
            <a:r>
              <a:rPr lang="ru-RU" dirty="0">
                <a:solidFill>
                  <a:srgbClr val="000000"/>
                </a:solidFill>
              </a:rPr>
              <a:t> </a:t>
            </a:r>
            <a:r>
              <a:rPr lang="ru-RU" dirty="0" err="1">
                <a:solidFill>
                  <a:srgbClr val="000000"/>
                </a:solidFill>
              </a:rPr>
              <a:t>химиялық</a:t>
            </a:r>
            <a:r>
              <a:rPr lang="ru-RU" dirty="0">
                <a:solidFill>
                  <a:srgbClr val="000000"/>
                </a:solidFill>
              </a:rPr>
              <a:t> </a:t>
            </a:r>
            <a:r>
              <a:rPr lang="ru-RU" dirty="0" err="1">
                <a:solidFill>
                  <a:srgbClr val="000000"/>
                </a:solidFill>
              </a:rPr>
              <a:t>өзгертпейді</a:t>
            </a:r>
            <a:endParaRPr lang="ru-RU" dirty="0">
              <a:solidFill>
                <a:srgbClr val="000000"/>
              </a:solidFill>
            </a:endParaRPr>
          </a:p>
          <a:p>
            <a:pPr marL="342900" lvl="0" indent="-342900">
              <a:lnSpc>
                <a:spcPct val="100000"/>
              </a:lnSpc>
              <a:buClr>
                <a:srgbClr val="000000"/>
              </a:buClr>
              <a:buFont typeface="Arial"/>
              <a:buChar char="•"/>
            </a:pPr>
            <a:r>
              <a:rPr lang="ru-RU" dirty="0">
                <a:solidFill>
                  <a:srgbClr val="000000"/>
                </a:solidFill>
              </a:rPr>
              <a:t>су мен </a:t>
            </a:r>
            <a:r>
              <a:rPr lang="ru-RU" dirty="0" err="1">
                <a:solidFill>
                  <a:srgbClr val="000000"/>
                </a:solidFill>
              </a:rPr>
              <a:t>электролиттерді</a:t>
            </a:r>
            <a:r>
              <a:rPr lang="ru-RU" dirty="0">
                <a:solidFill>
                  <a:srgbClr val="000000"/>
                </a:solidFill>
              </a:rPr>
              <a:t> </a:t>
            </a:r>
            <a:r>
              <a:rPr lang="ru-RU" dirty="0" err="1">
                <a:solidFill>
                  <a:srgbClr val="000000"/>
                </a:solidFill>
              </a:rPr>
              <a:t>қайта</a:t>
            </a:r>
            <a:r>
              <a:rPr lang="ru-RU" dirty="0">
                <a:solidFill>
                  <a:srgbClr val="000000"/>
                </a:solidFill>
              </a:rPr>
              <a:t> </a:t>
            </a:r>
            <a:r>
              <a:rPr lang="ru-RU" dirty="0" err="1">
                <a:solidFill>
                  <a:srgbClr val="000000"/>
                </a:solidFill>
              </a:rPr>
              <a:t>сіңіреді</a:t>
            </a:r>
            <a:endParaRPr lang="ru-RU" dirty="0">
              <a:solidFill>
                <a:srgbClr val="000000"/>
              </a:solidFill>
            </a:endParaRPr>
          </a:p>
          <a:p>
            <a:pPr marL="342900" lvl="0" indent="-342900">
              <a:lnSpc>
                <a:spcPct val="100000"/>
              </a:lnSpc>
              <a:buClr>
                <a:srgbClr val="000000"/>
              </a:buClr>
              <a:buFont typeface="Arial"/>
              <a:buChar char="•"/>
            </a:pPr>
            <a:endParaRPr lang="ru-RU" dirty="0">
              <a:solidFill>
                <a:srgbClr val="000000"/>
              </a:solidFill>
            </a:endParaRPr>
          </a:p>
          <a:p>
            <a:pPr marL="342900" lvl="0" indent="-342900">
              <a:lnSpc>
                <a:spcPct val="100000"/>
              </a:lnSpc>
              <a:buClr>
                <a:srgbClr val="000000"/>
              </a:buClr>
              <a:buFont typeface="Arial"/>
              <a:buChar char="•"/>
            </a:pPr>
            <a:r>
              <a:rPr lang="ru-RU" dirty="0" err="1">
                <a:solidFill>
                  <a:srgbClr val="000000"/>
                </a:solidFill>
              </a:rPr>
              <a:t>хаустральды</a:t>
            </a:r>
            <a:r>
              <a:rPr lang="ru-RU" dirty="0">
                <a:solidFill>
                  <a:srgbClr val="000000"/>
                </a:solidFill>
              </a:rPr>
              <a:t> </a:t>
            </a:r>
            <a:r>
              <a:rPr lang="ru-RU" dirty="0" err="1">
                <a:solidFill>
                  <a:srgbClr val="000000"/>
                </a:solidFill>
              </a:rPr>
              <a:t>қысқарулар</a:t>
            </a:r>
            <a:r>
              <a:rPr lang="ru-RU" dirty="0">
                <a:solidFill>
                  <a:srgbClr val="000000"/>
                </a:solidFill>
              </a:rPr>
              <a:t> </a:t>
            </a:r>
            <a:r>
              <a:rPr lang="ru-RU" dirty="0" err="1">
                <a:solidFill>
                  <a:srgbClr val="000000"/>
                </a:solidFill>
              </a:rPr>
              <a:t>әр</a:t>
            </a:r>
            <a:r>
              <a:rPr lang="ru-RU" dirty="0">
                <a:solidFill>
                  <a:srgbClr val="000000"/>
                </a:solidFill>
              </a:rPr>
              <a:t> 30 минут </a:t>
            </a:r>
            <a:r>
              <a:rPr lang="ru-RU" dirty="0" err="1">
                <a:solidFill>
                  <a:srgbClr val="000000"/>
                </a:solidFill>
              </a:rPr>
              <a:t>сайын</a:t>
            </a:r>
            <a:r>
              <a:rPr lang="ru-RU" dirty="0">
                <a:solidFill>
                  <a:srgbClr val="000000"/>
                </a:solidFill>
              </a:rPr>
              <a:t> </a:t>
            </a:r>
            <a:r>
              <a:rPr lang="ru-RU" dirty="0" err="1">
                <a:solidFill>
                  <a:srgbClr val="000000"/>
                </a:solidFill>
              </a:rPr>
              <a:t>жүреді</a:t>
            </a:r>
            <a:endParaRPr lang="ru-RU" dirty="0">
              <a:solidFill>
                <a:srgbClr val="000000"/>
              </a:solidFill>
            </a:endParaRPr>
          </a:p>
          <a:p>
            <a:pPr marL="342900" lvl="0" indent="-342900">
              <a:lnSpc>
                <a:spcPct val="100000"/>
              </a:lnSpc>
              <a:buClr>
                <a:srgbClr val="000000"/>
              </a:buClr>
              <a:buFont typeface="Arial"/>
              <a:buChar char="•"/>
            </a:pPr>
            <a:r>
              <a:rPr lang="ru-RU" dirty="0" err="1">
                <a:solidFill>
                  <a:srgbClr val="000000"/>
                </a:solidFill>
              </a:rPr>
              <a:t>бұл</a:t>
            </a:r>
            <a:r>
              <a:rPr lang="ru-RU" dirty="0">
                <a:solidFill>
                  <a:srgbClr val="000000"/>
                </a:solidFill>
              </a:rPr>
              <a:t> </a:t>
            </a:r>
            <a:r>
              <a:rPr lang="ru-RU" dirty="0" err="1">
                <a:solidFill>
                  <a:srgbClr val="000000"/>
                </a:solidFill>
              </a:rPr>
              <a:t>тоқ</a:t>
            </a:r>
            <a:r>
              <a:rPr lang="ru-RU" dirty="0">
                <a:solidFill>
                  <a:srgbClr val="000000"/>
                </a:solidFill>
              </a:rPr>
              <a:t> </a:t>
            </a:r>
            <a:r>
              <a:rPr lang="ru-RU" dirty="0" err="1">
                <a:solidFill>
                  <a:srgbClr val="000000"/>
                </a:solidFill>
              </a:rPr>
              <a:t>ішектің</a:t>
            </a:r>
            <a:r>
              <a:rPr lang="ru-RU" dirty="0">
                <a:solidFill>
                  <a:srgbClr val="000000"/>
                </a:solidFill>
              </a:rPr>
              <a:t> </a:t>
            </a:r>
            <a:r>
              <a:rPr lang="ru-RU" dirty="0" err="1">
                <a:solidFill>
                  <a:srgbClr val="000000"/>
                </a:solidFill>
              </a:rPr>
              <a:t>моторикасы</a:t>
            </a:r>
            <a:r>
              <a:rPr lang="ru-RU" dirty="0">
                <a:solidFill>
                  <a:srgbClr val="000000"/>
                </a:solidFill>
              </a:rPr>
              <a:t> </a:t>
            </a:r>
            <a:r>
              <a:rPr lang="ru-RU" dirty="0" err="1">
                <a:solidFill>
                  <a:srgbClr val="000000"/>
                </a:solidFill>
              </a:rPr>
              <a:t>сегментацияның</a:t>
            </a:r>
            <a:r>
              <a:rPr lang="ru-RU" dirty="0">
                <a:solidFill>
                  <a:srgbClr val="000000"/>
                </a:solidFill>
              </a:rPr>
              <a:t> </a:t>
            </a:r>
            <a:r>
              <a:rPr lang="ru-RU" dirty="0" err="1">
                <a:solidFill>
                  <a:srgbClr val="000000"/>
                </a:solidFill>
              </a:rPr>
              <a:t>бір</a:t>
            </a:r>
            <a:r>
              <a:rPr lang="ru-RU" dirty="0">
                <a:solidFill>
                  <a:srgbClr val="000000"/>
                </a:solidFill>
              </a:rPr>
              <a:t> </a:t>
            </a:r>
            <a:r>
              <a:rPr lang="ru-RU" dirty="0" err="1">
                <a:solidFill>
                  <a:srgbClr val="000000"/>
                </a:solidFill>
              </a:rPr>
              <a:t>түрі</a:t>
            </a:r>
            <a:endParaRPr lang="ru-RU" dirty="0">
              <a:solidFill>
                <a:srgbClr val="000000"/>
              </a:solidFill>
            </a:endParaRPr>
          </a:p>
          <a:p>
            <a:pPr marL="342900" lvl="0" indent="-342900">
              <a:lnSpc>
                <a:spcPct val="100000"/>
              </a:lnSpc>
              <a:buClr>
                <a:srgbClr val="000000"/>
              </a:buClr>
              <a:buFont typeface="Arial"/>
              <a:buChar char="•"/>
            </a:pPr>
            <a:r>
              <a:rPr lang="ru-RU" dirty="0" err="1">
                <a:solidFill>
                  <a:srgbClr val="000000"/>
                </a:solidFill>
              </a:rPr>
              <a:t>даустрдың</a:t>
            </a:r>
            <a:r>
              <a:rPr lang="ru-RU" dirty="0">
                <a:solidFill>
                  <a:srgbClr val="000000"/>
                </a:solidFill>
              </a:rPr>
              <a:t> </a:t>
            </a:r>
            <a:r>
              <a:rPr lang="ru-RU" dirty="0" err="1">
                <a:solidFill>
                  <a:srgbClr val="000000"/>
                </a:solidFill>
              </a:rPr>
              <a:t>созылуы</a:t>
            </a:r>
            <a:r>
              <a:rPr lang="ru-RU" dirty="0">
                <a:solidFill>
                  <a:srgbClr val="000000"/>
                </a:solidFill>
              </a:rPr>
              <a:t> оны </a:t>
            </a:r>
            <a:r>
              <a:rPr lang="ru-RU" dirty="0" err="1">
                <a:solidFill>
                  <a:srgbClr val="000000"/>
                </a:solidFill>
              </a:rPr>
              <a:t>жиырылуға</a:t>
            </a:r>
            <a:r>
              <a:rPr lang="ru-RU" dirty="0">
                <a:solidFill>
                  <a:srgbClr val="000000"/>
                </a:solidFill>
              </a:rPr>
              <a:t> </a:t>
            </a:r>
            <a:r>
              <a:rPr lang="ru-RU" dirty="0" err="1">
                <a:solidFill>
                  <a:srgbClr val="000000"/>
                </a:solidFill>
              </a:rPr>
              <a:t>итермелейді</a:t>
            </a:r>
            <a:endParaRPr lang="ru-RU" dirty="0">
              <a:solidFill>
                <a:srgbClr val="000000"/>
              </a:solidFill>
            </a:endParaRPr>
          </a:p>
          <a:p>
            <a:pPr marL="342900" lvl="0" indent="-342900">
              <a:lnSpc>
                <a:spcPct val="100000"/>
              </a:lnSpc>
              <a:buClr>
                <a:srgbClr val="000000"/>
              </a:buClr>
              <a:buFont typeface="Arial"/>
              <a:buChar char="•"/>
            </a:pPr>
            <a:endParaRPr lang="ru-RU" dirty="0">
              <a:solidFill>
                <a:srgbClr val="000000"/>
              </a:solidFill>
            </a:endParaRPr>
          </a:p>
          <a:p>
            <a:pPr marL="342900" lvl="0" indent="-342900">
              <a:lnSpc>
                <a:spcPct val="100000"/>
              </a:lnSpc>
              <a:buClr>
                <a:srgbClr val="000000"/>
              </a:buClr>
              <a:buFont typeface="Arial"/>
              <a:buChar char="•"/>
            </a:pPr>
            <a:r>
              <a:rPr lang="ru-RU" dirty="0" err="1">
                <a:solidFill>
                  <a:srgbClr val="000000"/>
                </a:solidFill>
              </a:rPr>
              <a:t>бұқаралық</a:t>
            </a:r>
            <a:r>
              <a:rPr lang="ru-RU" dirty="0">
                <a:solidFill>
                  <a:srgbClr val="000000"/>
                </a:solidFill>
              </a:rPr>
              <a:t> </a:t>
            </a:r>
            <a:r>
              <a:rPr lang="ru-RU" dirty="0" err="1">
                <a:solidFill>
                  <a:srgbClr val="000000"/>
                </a:solidFill>
              </a:rPr>
              <a:t>қозғалыстар</a:t>
            </a:r>
            <a:r>
              <a:rPr lang="ru-RU" dirty="0">
                <a:solidFill>
                  <a:srgbClr val="000000"/>
                </a:solidFill>
              </a:rPr>
              <a:t> </a:t>
            </a:r>
            <a:r>
              <a:rPr lang="ru-RU" dirty="0" err="1">
                <a:solidFill>
                  <a:srgbClr val="000000"/>
                </a:solidFill>
              </a:rPr>
              <a:t>күніне</a:t>
            </a:r>
            <a:r>
              <a:rPr lang="ru-RU" dirty="0">
                <a:solidFill>
                  <a:srgbClr val="000000"/>
                </a:solidFill>
              </a:rPr>
              <a:t> 1-ден 3 </a:t>
            </a:r>
            <a:r>
              <a:rPr lang="ru-RU" dirty="0" err="1">
                <a:solidFill>
                  <a:srgbClr val="000000"/>
                </a:solidFill>
              </a:rPr>
              <a:t>ретке</a:t>
            </a:r>
            <a:r>
              <a:rPr lang="ru-RU" dirty="0">
                <a:solidFill>
                  <a:srgbClr val="000000"/>
                </a:solidFill>
              </a:rPr>
              <a:t> </a:t>
            </a:r>
            <a:r>
              <a:rPr lang="ru-RU" dirty="0" err="1">
                <a:solidFill>
                  <a:srgbClr val="000000"/>
                </a:solidFill>
              </a:rPr>
              <a:t>дейін</a:t>
            </a:r>
            <a:r>
              <a:rPr lang="ru-RU" dirty="0">
                <a:solidFill>
                  <a:srgbClr val="000000"/>
                </a:solidFill>
              </a:rPr>
              <a:t> </a:t>
            </a:r>
            <a:r>
              <a:rPr lang="ru-RU" dirty="0" err="1">
                <a:solidFill>
                  <a:srgbClr val="000000"/>
                </a:solidFill>
              </a:rPr>
              <a:t>болады</a:t>
            </a:r>
            <a:endParaRPr lang="ru-RU" dirty="0">
              <a:solidFill>
                <a:srgbClr val="000000"/>
              </a:solidFill>
            </a:endParaRPr>
          </a:p>
          <a:p>
            <a:pPr marL="342900" lvl="0" indent="-342900">
              <a:lnSpc>
                <a:spcPct val="100000"/>
              </a:lnSpc>
              <a:buClr>
                <a:srgbClr val="000000"/>
              </a:buClr>
              <a:buFont typeface="Arial"/>
              <a:buChar char="•"/>
            </a:pPr>
            <a:r>
              <a:rPr lang="ru-RU" dirty="0" err="1">
                <a:solidFill>
                  <a:srgbClr val="000000"/>
                </a:solidFill>
              </a:rPr>
              <a:t>гастроколикалық</a:t>
            </a:r>
            <a:r>
              <a:rPr lang="ru-RU" dirty="0">
                <a:solidFill>
                  <a:srgbClr val="000000"/>
                </a:solidFill>
              </a:rPr>
              <a:t> </a:t>
            </a:r>
            <a:r>
              <a:rPr lang="ru-RU" dirty="0" err="1">
                <a:solidFill>
                  <a:srgbClr val="000000"/>
                </a:solidFill>
              </a:rPr>
              <a:t>және</a:t>
            </a:r>
            <a:r>
              <a:rPr lang="ru-RU" dirty="0">
                <a:solidFill>
                  <a:srgbClr val="000000"/>
                </a:solidFill>
              </a:rPr>
              <a:t> </a:t>
            </a:r>
            <a:r>
              <a:rPr lang="ru-RU" dirty="0" err="1">
                <a:solidFill>
                  <a:srgbClr val="000000"/>
                </a:solidFill>
              </a:rPr>
              <a:t>дуоденокольды</a:t>
            </a:r>
            <a:r>
              <a:rPr lang="ru-RU" dirty="0">
                <a:solidFill>
                  <a:srgbClr val="000000"/>
                </a:solidFill>
              </a:rPr>
              <a:t> </a:t>
            </a:r>
            <a:r>
              <a:rPr lang="ru-RU" dirty="0" err="1">
                <a:solidFill>
                  <a:srgbClr val="000000"/>
                </a:solidFill>
              </a:rPr>
              <a:t>рефлекстермен</a:t>
            </a:r>
            <a:r>
              <a:rPr lang="ru-RU" dirty="0">
                <a:solidFill>
                  <a:srgbClr val="000000"/>
                </a:solidFill>
              </a:rPr>
              <a:t> </a:t>
            </a:r>
            <a:r>
              <a:rPr lang="ru-RU" dirty="0" err="1">
                <a:solidFill>
                  <a:srgbClr val="000000"/>
                </a:solidFill>
              </a:rPr>
              <a:t>қозғалады</a:t>
            </a:r>
            <a:endParaRPr lang="ru-RU" dirty="0">
              <a:solidFill>
                <a:srgbClr val="000000"/>
              </a:solidFill>
            </a:endParaRPr>
          </a:p>
          <a:p>
            <a:pPr marL="342900" lvl="0" indent="-342900">
              <a:lnSpc>
                <a:spcPct val="100000"/>
              </a:lnSpc>
              <a:buClr>
                <a:srgbClr val="000000"/>
              </a:buClr>
              <a:buFont typeface="Arial"/>
              <a:buChar char="•"/>
            </a:pPr>
            <a:r>
              <a:rPr lang="ru-RU" dirty="0" err="1">
                <a:solidFill>
                  <a:srgbClr val="000000"/>
                </a:solidFill>
              </a:rPr>
              <a:t>асқазан</a:t>
            </a:r>
            <a:r>
              <a:rPr lang="ru-RU" dirty="0">
                <a:solidFill>
                  <a:srgbClr val="000000"/>
                </a:solidFill>
              </a:rPr>
              <a:t> мен он </a:t>
            </a:r>
            <a:r>
              <a:rPr lang="ru-RU" dirty="0" err="1">
                <a:solidFill>
                  <a:srgbClr val="000000"/>
                </a:solidFill>
              </a:rPr>
              <a:t>екі</a:t>
            </a:r>
            <a:r>
              <a:rPr lang="ru-RU" dirty="0">
                <a:solidFill>
                  <a:srgbClr val="000000"/>
                </a:solidFill>
              </a:rPr>
              <a:t> </a:t>
            </a:r>
            <a:r>
              <a:rPr lang="ru-RU" dirty="0" err="1">
                <a:solidFill>
                  <a:srgbClr val="000000"/>
                </a:solidFill>
              </a:rPr>
              <a:t>елі</a:t>
            </a:r>
            <a:r>
              <a:rPr lang="ru-RU" dirty="0">
                <a:solidFill>
                  <a:srgbClr val="000000"/>
                </a:solidFill>
              </a:rPr>
              <a:t> </a:t>
            </a:r>
            <a:r>
              <a:rPr lang="ru-RU" dirty="0" err="1">
                <a:solidFill>
                  <a:srgbClr val="000000"/>
                </a:solidFill>
              </a:rPr>
              <a:t>ішектің</a:t>
            </a:r>
            <a:r>
              <a:rPr lang="ru-RU" dirty="0">
                <a:solidFill>
                  <a:srgbClr val="000000"/>
                </a:solidFill>
              </a:rPr>
              <a:t> </a:t>
            </a:r>
            <a:r>
              <a:rPr lang="ru-RU" dirty="0" err="1">
                <a:solidFill>
                  <a:srgbClr val="000000"/>
                </a:solidFill>
              </a:rPr>
              <a:t>толтырылуы</a:t>
            </a:r>
            <a:r>
              <a:rPr lang="ru-RU" dirty="0">
                <a:solidFill>
                  <a:srgbClr val="000000"/>
                </a:solidFill>
              </a:rPr>
              <a:t> </a:t>
            </a:r>
            <a:r>
              <a:rPr lang="ru-RU" dirty="0" err="1">
                <a:solidFill>
                  <a:srgbClr val="000000"/>
                </a:solidFill>
              </a:rPr>
              <a:t>тоқ</a:t>
            </a:r>
            <a:r>
              <a:rPr lang="ru-RU" dirty="0">
                <a:solidFill>
                  <a:srgbClr val="000000"/>
                </a:solidFill>
              </a:rPr>
              <a:t> </a:t>
            </a:r>
            <a:r>
              <a:rPr lang="ru-RU" dirty="0" err="1">
                <a:solidFill>
                  <a:srgbClr val="000000"/>
                </a:solidFill>
              </a:rPr>
              <a:t>ішектің</a:t>
            </a:r>
            <a:r>
              <a:rPr lang="ru-RU" dirty="0">
                <a:solidFill>
                  <a:srgbClr val="000000"/>
                </a:solidFill>
              </a:rPr>
              <a:t> </a:t>
            </a:r>
            <a:r>
              <a:rPr lang="ru-RU" dirty="0" err="1">
                <a:solidFill>
                  <a:srgbClr val="000000"/>
                </a:solidFill>
              </a:rPr>
              <a:t>қозғалғыштығын</a:t>
            </a:r>
            <a:r>
              <a:rPr lang="ru-RU" dirty="0">
                <a:solidFill>
                  <a:srgbClr val="000000"/>
                </a:solidFill>
              </a:rPr>
              <a:t> </a:t>
            </a:r>
            <a:r>
              <a:rPr lang="ru-RU" dirty="0" err="1">
                <a:solidFill>
                  <a:srgbClr val="000000"/>
                </a:solidFill>
              </a:rPr>
              <a:t>ынталандырады</a:t>
            </a:r>
            <a:endParaRPr lang="ru-RU" dirty="0">
              <a:solidFill>
                <a:srgbClr val="000000"/>
              </a:solidFill>
            </a:endParaRPr>
          </a:p>
          <a:p>
            <a:pPr marL="342900" lvl="0" indent="-342900">
              <a:lnSpc>
                <a:spcPct val="100000"/>
              </a:lnSpc>
              <a:buClr>
                <a:srgbClr val="000000"/>
              </a:buClr>
              <a:buFont typeface="Arial"/>
              <a:buChar char="•"/>
            </a:pPr>
            <a:r>
              <a:rPr lang="ru-RU" dirty="0" err="1">
                <a:solidFill>
                  <a:srgbClr val="000000"/>
                </a:solidFill>
              </a:rPr>
              <a:t>қалдықты</a:t>
            </a:r>
            <a:r>
              <a:rPr lang="ru-RU" dirty="0">
                <a:solidFill>
                  <a:srgbClr val="000000"/>
                </a:solidFill>
              </a:rPr>
              <a:t> </a:t>
            </a:r>
            <a:r>
              <a:rPr lang="ru-RU" dirty="0" err="1">
                <a:solidFill>
                  <a:srgbClr val="000000"/>
                </a:solidFill>
              </a:rPr>
              <a:t>әрбір</a:t>
            </a:r>
            <a:r>
              <a:rPr lang="ru-RU" dirty="0">
                <a:solidFill>
                  <a:srgbClr val="000000"/>
                </a:solidFill>
              </a:rPr>
              <a:t> </a:t>
            </a:r>
            <a:r>
              <a:rPr lang="ru-RU" dirty="0" err="1">
                <a:solidFill>
                  <a:srgbClr val="000000"/>
                </a:solidFill>
              </a:rPr>
              <a:t>жиырылған</a:t>
            </a:r>
            <a:r>
              <a:rPr lang="ru-RU" dirty="0">
                <a:solidFill>
                  <a:srgbClr val="000000"/>
                </a:solidFill>
              </a:rPr>
              <a:t> </a:t>
            </a:r>
            <a:r>
              <a:rPr lang="ru-RU" dirty="0" err="1">
                <a:solidFill>
                  <a:srgbClr val="000000"/>
                </a:solidFill>
              </a:rPr>
              <a:t>сайын</a:t>
            </a:r>
            <a:r>
              <a:rPr lang="ru-RU" dirty="0">
                <a:solidFill>
                  <a:srgbClr val="000000"/>
                </a:solidFill>
              </a:rPr>
              <a:t> </a:t>
            </a:r>
            <a:r>
              <a:rPr lang="ru-RU" dirty="0" err="1">
                <a:solidFill>
                  <a:srgbClr val="000000"/>
                </a:solidFill>
              </a:rPr>
              <a:t>бірнеше</a:t>
            </a:r>
            <a:r>
              <a:rPr lang="ru-RU" dirty="0">
                <a:solidFill>
                  <a:srgbClr val="000000"/>
                </a:solidFill>
              </a:rPr>
              <a:t> </a:t>
            </a:r>
            <a:r>
              <a:rPr lang="ru-RU" dirty="0" err="1">
                <a:solidFill>
                  <a:srgbClr val="000000"/>
                </a:solidFill>
              </a:rPr>
              <a:t>сантиметрге</a:t>
            </a:r>
            <a:r>
              <a:rPr lang="ru-RU" dirty="0">
                <a:solidFill>
                  <a:srgbClr val="000000"/>
                </a:solidFill>
              </a:rPr>
              <a:t> </a:t>
            </a:r>
            <a:r>
              <a:rPr lang="ru-RU" dirty="0" err="1" smtClean="0">
                <a:solidFill>
                  <a:srgbClr val="000000"/>
                </a:solidFill>
              </a:rPr>
              <a:t>жылжытады</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9"/>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39</a:t>
            </a:fld>
            <a:endParaRPr/>
          </a:p>
        </p:txBody>
      </p:sp>
      <p:sp>
        <p:nvSpPr>
          <p:cNvPr id="454" name="Google Shape;454;p39"/>
          <p:cNvSpPr txBox="1">
            <a:spLocks noGrp="1"/>
          </p:cNvSpPr>
          <p:nvPr>
            <p:ph type="title" idx="4294967295"/>
          </p:nvPr>
        </p:nvSpPr>
        <p:spPr>
          <a:xfrm>
            <a:off x="-2552701" y="76199"/>
            <a:ext cx="9144002" cy="1143002"/>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kk-KZ" dirty="0" smtClean="0"/>
              <a:t>Дәрет</a:t>
            </a:r>
            <a:endParaRPr dirty="0"/>
          </a:p>
        </p:txBody>
      </p:sp>
      <p:sp>
        <p:nvSpPr>
          <p:cNvPr id="455" name="Google Shape;455;p39"/>
          <p:cNvSpPr txBox="1">
            <a:spLocks noGrp="1"/>
          </p:cNvSpPr>
          <p:nvPr>
            <p:ph type="body" idx="4294967295"/>
          </p:nvPr>
        </p:nvSpPr>
        <p:spPr>
          <a:xfrm>
            <a:off x="419100" y="1066800"/>
            <a:ext cx="8496300" cy="5257800"/>
          </a:xfrm>
          <a:prstGeom prst="rect">
            <a:avLst/>
          </a:prstGeom>
          <a:noFill/>
          <a:ln>
            <a:noFill/>
          </a:ln>
        </p:spPr>
        <p:txBody>
          <a:bodyPr spcFirstLastPara="1" wrap="square" lIns="45700" tIns="45700" rIns="45700" bIns="45700" anchor="t" anchorCtr="0">
            <a:normAutofit/>
          </a:bodyPr>
          <a:lstStyle/>
          <a:p>
            <a:pPr marL="342900" lvl="0" indent="-342900">
              <a:lnSpc>
                <a:spcPct val="100000"/>
              </a:lnSpc>
              <a:buClr>
                <a:srgbClr val="000000"/>
              </a:buClr>
              <a:buFont typeface="Arial"/>
              <a:buChar char="•"/>
            </a:pPr>
            <a:r>
              <a:rPr lang="ru-RU" dirty="0" err="1">
                <a:solidFill>
                  <a:srgbClr val="000000"/>
                </a:solidFill>
              </a:rPr>
              <a:t>тік</a:t>
            </a:r>
            <a:r>
              <a:rPr lang="ru-RU" dirty="0">
                <a:solidFill>
                  <a:srgbClr val="000000"/>
                </a:solidFill>
              </a:rPr>
              <a:t> </a:t>
            </a:r>
            <a:r>
              <a:rPr lang="ru-RU" dirty="0" err="1">
                <a:solidFill>
                  <a:srgbClr val="000000"/>
                </a:solidFill>
              </a:rPr>
              <a:t>ішектің</a:t>
            </a:r>
            <a:r>
              <a:rPr lang="ru-RU" dirty="0">
                <a:solidFill>
                  <a:srgbClr val="000000"/>
                </a:solidFill>
              </a:rPr>
              <a:t> </a:t>
            </a:r>
            <a:r>
              <a:rPr lang="ru-RU" dirty="0" err="1">
                <a:solidFill>
                  <a:srgbClr val="000000"/>
                </a:solidFill>
              </a:rPr>
              <a:t>созылуы</a:t>
            </a:r>
            <a:r>
              <a:rPr lang="ru-RU" dirty="0">
                <a:solidFill>
                  <a:srgbClr val="000000"/>
                </a:solidFill>
              </a:rPr>
              <a:t> дефекация </a:t>
            </a:r>
            <a:r>
              <a:rPr lang="ru-RU" dirty="0" err="1">
                <a:solidFill>
                  <a:srgbClr val="000000"/>
                </a:solidFill>
              </a:rPr>
              <a:t>рефлекстерін</a:t>
            </a:r>
            <a:r>
              <a:rPr lang="ru-RU" dirty="0">
                <a:solidFill>
                  <a:srgbClr val="000000"/>
                </a:solidFill>
              </a:rPr>
              <a:t> </a:t>
            </a:r>
            <a:r>
              <a:rPr lang="ru-RU" dirty="0" err="1">
                <a:solidFill>
                  <a:srgbClr val="000000"/>
                </a:solidFill>
              </a:rPr>
              <a:t>ынталандырады</a:t>
            </a:r>
            <a:endParaRPr lang="ru-RU" dirty="0">
              <a:solidFill>
                <a:srgbClr val="000000"/>
              </a:solidFill>
            </a:endParaRPr>
          </a:p>
          <a:p>
            <a:pPr marL="342900" lvl="0" indent="-342900">
              <a:lnSpc>
                <a:spcPct val="100000"/>
              </a:lnSpc>
              <a:buClr>
                <a:srgbClr val="000000"/>
              </a:buClr>
              <a:buFont typeface="Arial"/>
              <a:buChar char="•"/>
            </a:pPr>
            <a:r>
              <a:rPr lang="ru-RU" dirty="0" err="1">
                <a:solidFill>
                  <a:srgbClr val="000000"/>
                </a:solidFill>
              </a:rPr>
              <a:t>ішкі</a:t>
            </a:r>
            <a:r>
              <a:rPr lang="ru-RU" dirty="0">
                <a:solidFill>
                  <a:srgbClr val="000000"/>
                </a:solidFill>
              </a:rPr>
              <a:t> дефекация </a:t>
            </a:r>
            <a:r>
              <a:rPr lang="ru-RU" dirty="0" err="1">
                <a:solidFill>
                  <a:srgbClr val="000000"/>
                </a:solidFill>
              </a:rPr>
              <a:t>рефлексі</a:t>
            </a:r>
            <a:r>
              <a:rPr lang="ru-RU" dirty="0">
                <a:solidFill>
                  <a:srgbClr val="000000"/>
                </a:solidFill>
              </a:rPr>
              <a:t> </a:t>
            </a:r>
            <a:r>
              <a:rPr lang="ru-RU" dirty="0" err="1">
                <a:solidFill>
                  <a:srgbClr val="000000"/>
                </a:solidFill>
              </a:rPr>
              <a:t>толығымен</a:t>
            </a:r>
            <a:r>
              <a:rPr lang="ru-RU" dirty="0">
                <a:solidFill>
                  <a:srgbClr val="000000"/>
                </a:solidFill>
              </a:rPr>
              <a:t> </a:t>
            </a:r>
            <a:r>
              <a:rPr lang="ru-RU" dirty="0" err="1">
                <a:solidFill>
                  <a:srgbClr val="000000"/>
                </a:solidFill>
              </a:rPr>
              <a:t>миентерлік</a:t>
            </a:r>
            <a:r>
              <a:rPr lang="ru-RU" dirty="0">
                <a:solidFill>
                  <a:srgbClr val="000000"/>
                </a:solidFill>
              </a:rPr>
              <a:t> </a:t>
            </a:r>
            <a:r>
              <a:rPr lang="ru-RU" dirty="0" err="1">
                <a:solidFill>
                  <a:srgbClr val="000000"/>
                </a:solidFill>
              </a:rPr>
              <a:t>плексус</a:t>
            </a:r>
            <a:r>
              <a:rPr lang="ru-RU" dirty="0">
                <a:solidFill>
                  <a:srgbClr val="000000"/>
                </a:solidFill>
              </a:rPr>
              <a:t> </a:t>
            </a:r>
            <a:r>
              <a:rPr lang="ru-RU" dirty="0" err="1">
                <a:solidFill>
                  <a:srgbClr val="000000"/>
                </a:solidFill>
              </a:rPr>
              <a:t>шеңберінде</a:t>
            </a:r>
            <a:r>
              <a:rPr lang="ru-RU" dirty="0">
                <a:solidFill>
                  <a:srgbClr val="000000"/>
                </a:solidFill>
              </a:rPr>
              <a:t> </a:t>
            </a:r>
            <a:r>
              <a:rPr lang="ru-RU" dirty="0" err="1">
                <a:solidFill>
                  <a:srgbClr val="000000"/>
                </a:solidFill>
              </a:rPr>
              <a:t>жұмыс</a:t>
            </a:r>
            <a:r>
              <a:rPr lang="ru-RU" dirty="0">
                <a:solidFill>
                  <a:srgbClr val="000000"/>
                </a:solidFill>
              </a:rPr>
              <a:t> </a:t>
            </a:r>
            <a:r>
              <a:rPr lang="ru-RU" dirty="0" err="1">
                <a:solidFill>
                  <a:srgbClr val="000000"/>
                </a:solidFill>
              </a:rPr>
              <a:t>істейді</a:t>
            </a:r>
            <a:endParaRPr lang="ru-RU" dirty="0">
              <a:solidFill>
                <a:srgbClr val="000000"/>
              </a:solidFill>
            </a:endParaRPr>
          </a:p>
          <a:p>
            <a:pPr marL="342900" lvl="0" indent="-342900">
              <a:lnSpc>
                <a:spcPct val="100000"/>
              </a:lnSpc>
              <a:buClr>
                <a:srgbClr val="000000"/>
              </a:buClr>
              <a:buFont typeface="Arial"/>
              <a:buChar char="•"/>
            </a:pPr>
            <a:r>
              <a:rPr lang="ru-RU" dirty="0" err="1">
                <a:solidFill>
                  <a:srgbClr val="000000"/>
                </a:solidFill>
              </a:rPr>
              <a:t>парасимпатикалық</a:t>
            </a:r>
            <a:r>
              <a:rPr lang="ru-RU" dirty="0">
                <a:solidFill>
                  <a:srgbClr val="000000"/>
                </a:solidFill>
              </a:rPr>
              <a:t> дефекация </a:t>
            </a:r>
            <a:r>
              <a:rPr lang="ru-RU" dirty="0" err="1">
                <a:solidFill>
                  <a:srgbClr val="000000"/>
                </a:solidFill>
              </a:rPr>
              <a:t>рефлексіне</a:t>
            </a:r>
            <a:r>
              <a:rPr lang="ru-RU" dirty="0">
                <a:solidFill>
                  <a:srgbClr val="000000"/>
                </a:solidFill>
              </a:rPr>
              <a:t> </a:t>
            </a:r>
            <a:r>
              <a:rPr lang="ru-RU" dirty="0" err="1">
                <a:solidFill>
                  <a:srgbClr val="000000"/>
                </a:solidFill>
              </a:rPr>
              <a:t>жұлын</a:t>
            </a:r>
            <a:r>
              <a:rPr lang="ru-RU" dirty="0">
                <a:solidFill>
                  <a:srgbClr val="000000"/>
                </a:solidFill>
              </a:rPr>
              <a:t> </a:t>
            </a:r>
            <a:r>
              <a:rPr lang="ru-RU" dirty="0" err="1">
                <a:solidFill>
                  <a:srgbClr val="000000"/>
                </a:solidFill>
              </a:rPr>
              <a:t>жатады</a:t>
            </a:r>
            <a:endParaRPr lang="ru-RU" dirty="0">
              <a:solidFill>
                <a:srgbClr val="000000"/>
              </a:solidFill>
            </a:endParaRPr>
          </a:p>
          <a:p>
            <a:pPr marL="342900" lvl="0" indent="-342900">
              <a:lnSpc>
                <a:spcPct val="100000"/>
              </a:lnSpc>
              <a:buClr>
                <a:srgbClr val="000000"/>
              </a:buClr>
              <a:buFont typeface="Arial"/>
              <a:buChar char="•"/>
            </a:pPr>
            <a:r>
              <a:rPr lang="ru-RU" dirty="0" err="1">
                <a:solidFill>
                  <a:srgbClr val="000000"/>
                </a:solidFill>
              </a:rPr>
              <a:t>тік</a:t>
            </a:r>
            <a:r>
              <a:rPr lang="ru-RU" dirty="0">
                <a:solidFill>
                  <a:srgbClr val="000000"/>
                </a:solidFill>
              </a:rPr>
              <a:t> </a:t>
            </a:r>
            <a:r>
              <a:rPr lang="ru-RU" dirty="0" err="1">
                <a:solidFill>
                  <a:srgbClr val="000000"/>
                </a:solidFill>
              </a:rPr>
              <a:t>ішектің</a:t>
            </a:r>
            <a:r>
              <a:rPr lang="ru-RU" dirty="0">
                <a:solidFill>
                  <a:srgbClr val="000000"/>
                </a:solidFill>
              </a:rPr>
              <a:t> </a:t>
            </a:r>
            <a:r>
              <a:rPr lang="ru-RU" dirty="0" err="1">
                <a:solidFill>
                  <a:srgbClr val="000000"/>
                </a:solidFill>
              </a:rPr>
              <a:t>созылуы</a:t>
            </a:r>
            <a:r>
              <a:rPr lang="ru-RU" dirty="0">
                <a:solidFill>
                  <a:srgbClr val="000000"/>
                </a:solidFill>
              </a:rPr>
              <a:t> </a:t>
            </a:r>
            <a:r>
              <a:rPr lang="ru-RU" dirty="0" err="1">
                <a:solidFill>
                  <a:srgbClr val="000000"/>
                </a:solidFill>
              </a:rPr>
              <a:t>жұлынға</a:t>
            </a:r>
            <a:r>
              <a:rPr lang="ru-RU" dirty="0">
                <a:solidFill>
                  <a:srgbClr val="000000"/>
                </a:solidFill>
              </a:rPr>
              <a:t> </a:t>
            </a:r>
            <a:r>
              <a:rPr lang="ru-RU" dirty="0" err="1">
                <a:solidFill>
                  <a:srgbClr val="000000"/>
                </a:solidFill>
              </a:rPr>
              <a:t>сезімтал</a:t>
            </a:r>
            <a:r>
              <a:rPr lang="ru-RU" dirty="0">
                <a:solidFill>
                  <a:srgbClr val="000000"/>
                </a:solidFill>
              </a:rPr>
              <a:t> </a:t>
            </a:r>
            <a:r>
              <a:rPr lang="ru-RU" dirty="0" err="1">
                <a:solidFill>
                  <a:srgbClr val="000000"/>
                </a:solidFill>
              </a:rPr>
              <a:t>сигналдар</a:t>
            </a:r>
            <a:r>
              <a:rPr lang="ru-RU" dirty="0">
                <a:solidFill>
                  <a:srgbClr val="000000"/>
                </a:solidFill>
              </a:rPr>
              <a:t> </a:t>
            </a:r>
            <a:r>
              <a:rPr lang="ru-RU" dirty="0" err="1">
                <a:solidFill>
                  <a:srgbClr val="000000"/>
                </a:solidFill>
              </a:rPr>
              <a:t>жібереді</a:t>
            </a:r>
            <a:endParaRPr lang="ru-RU" dirty="0">
              <a:solidFill>
                <a:srgbClr val="000000"/>
              </a:solidFill>
            </a:endParaRPr>
          </a:p>
          <a:p>
            <a:pPr marL="342900" lvl="0" indent="-342900">
              <a:lnSpc>
                <a:spcPct val="100000"/>
              </a:lnSpc>
              <a:buClr>
                <a:srgbClr val="000000"/>
              </a:buClr>
              <a:buFont typeface="Arial"/>
              <a:buChar char="•"/>
            </a:pPr>
            <a:r>
              <a:rPr lang="ru-RU" dirty="0" err="1">
                <a:solidFill>
                  <a:srgbClr val="000000"/>
                </a:solidFill>
              </a:rPr>
              <a:t>жамбас</a:t>
            </a:r>
            <a:r>
              <a:rPr lang="ru-RU" dirty="0">
                <a:solidFill>
                  <a:srgbClr val="000000"/>
                </a:solidFill>
              </a:rPr>
              <a:t> </a:t>
            </a:r>
            <a:r>
              <a:rPr lang="ru-RU" dirty="0" err="1">
                <a:solidFill>
                  <a:srgbClr val="000000"/>
                </a:solidFill>
              </a:rPr>
              <a:t>нервтері</a:t>
            </a:r>
            <a:r>
              <a:rPr lang="ru-RU" dirty="0">
                <a:solidFill>
                  <a:srgbClr val="000000"/>
                </a:solidFill>
              </a:rPr>
              <a:t> </a:t>
            </a:r>
            <a:r>
              <a:rPr lang="ru-RU" dirty="0" err="1">
                <a:solidFill>
                  <a:srgbClr val="000000"/>
                </a:solidFill>
              </a:rPr>
              <a:t>перистальтиканы</a:t>
            </a:r>
            <a:r>
              <a:rPr lang="ru-RU" dirty="0">
                <a:solidFill>
                  <a:srgbClr val="000000"/>
                </a:solidFill>
              </a:rPr>
              <a:t> </a:t>
            </a:r>
            <a:r>
              <a:rPr lang="ru-RU" dirty="0" err="1">
                <a:solidFill>
                  <a:srgbClr val="000000"/>
                </a:solidFill>
              </a:rPr>
              <a:t>күшейтетін</a:t>
            </a:r>
            <a:r>
              <a:rPr lang="ru-RU" dirty="0">
                <a:solidFill>
                  <a:srgbClr val="000000"/>
                </a:solidFill>
              </a:rPr>
              <a:t> </a:t>
            </a:r>
            <a:r>
              <a:rPr lang="ru-RU" dirty="0" err="1">
                <a:solidFill>
                  <a:srgbClr val="000000"/>
                </a:solidFill>
              </a:rPr>
              <a:t>сигналдарды</a:t>
            </a:r>
            <a:r>
              <a:rPr lang="ru-RU" dirty="0">
                <a:solidFill>
                  <a:srgbClr val="000000"/>
                </a:solidFill>
              </a:rPr>
              <a:t> </a:t>
            </a:r>
            <a:r>
              <a:rPr lang="ru-RU" dirty="0" err="1">
                <a:solidFill>
                  <a:srgbClr val="000000"/>
                </a:solidFill>
              </a:rPr>
              <a:t>қайтарады</a:t>
            </a:r>
            <a:r>
              <a:rPr lang="ru-RU" dirty="0">
                <a:solidFill>
                  <a:srgbClr val="000000"/>
                </a:solidFill>
              </a:rPr>
              <a:t> </a:t>
            </a:r>
            <a:r>
              <a:rPr lang="ru-RU" dirty="0" err="1">
                <a:solidFill>
                  <a:srgbClr val="000000"/>
                </a:solidFill>
              </a:rPr>
              <a:t>және</a:t>
            </a:r>
            <a:r>
              <a:rPr lang="ru-RU" dirty="0">
                <a:solidFill>
                  <a:srgbClr val="000000"/>
                </a:solidFill>
              </a:rPr>
              <a:t> </a:t>
            </a:r>
            <a:r>
              <a:rPr lang="ru-RU" dirty="0" err="1">
                <a:solidFill>
                  <a:srgbClr val="000000"/>
                </a:solidFill>
              </a:rPr>
              <a:t>ішкі</a:t>
            </a:r>
            <a:r>
              <a:rPr lang="ru-RU" dirty="0">
                <a:solidFill>
                  <a:srgbClr val="000000"/>
                </a:solidFill>
              </a:rPr>
              <a:t> </a:t>
            </a:r>
            <a:r>
              <a:rPr lang="ru-RU" dirty="0" err="1">
                <a:solidFill>
                  <a:srgbClr val="000000"/>
                </a:solidFill>
              </a:rPr>
              <a:t>анальды</a:t>
            </a:r>
            <a:r>
              <a:rPr lang="ru-RU" dirty="0">
                <a:solidFill>
                  <a:srgbClr val="000000"/>
                </a:solidFill>
              </a:rPr>
              <a:t> </a:t>
            </a:r>
            <a:r>
              <a:rPr lang="ru-RU" dirty="0" err="1">
                <a:solidFill>
                  <a:srgbClr val="000000"/>
                </a:solidFill>
              </a:rPr>
              <a:t>сфинктерді</a:t>
            </a:r>
            <a:r>
              <a:rPr lang="ru-RU" dirty="0">
                <a:solidFill>
                  <a:srgbClr val="000000"/>
                </a:solidFill>
              </a:rPr>
              <a:t> </a:t>
            </a:r>
            <a:r>
              <a:rPr lang="ru-RU" dirty="0" err="1">
                <a:solidFill>
                  <a:srgbClr val="000000"/>
                </a:solidFill>
              </a:rPr>
              <a:t>босаңсытады</a:t>
            </a:r>
            <a:endParaRPr lang="ru-RU" dirty="0">
              <a:solidFill>
                <a:srgbClr val="000000"/>
              </a:solidFill>
            </a:endParaRPr>
          </a:p>
          <a:p>
            <a:pPr marL="342900" lvl="0" indent="-342900">
              <a:lnSpc>
                <a:spcPct val="100000"/>
              </a:lnSpc>
              <a:buClr>
                <a:srgbClr val="000000"/>
              </a:buClr>
              <a:buFont typeface="Arial"/>
              <a:buChar char="•"/>
            </a:pPr>
            <a:r>
              <a:rPr lang="ru-RU" dirty="0" err="1">
                <a:solidFill>
                  <a:srgbClr val="000000"/>
                </a:solidFill>
              </a:rPr>
              <a:t>сыртқы</a:t>
            </a:r>
            <a:r>
              <a:rPr lang="ru-RU" dirty="0">
                <a:solidFill>
                  <a:srgbClr val="000000"/>
                </a:solidFill>
              </a:rPr>
              <a:t> </a:t>
            </a:r>
            <a:r>
              <a:rPr lang="ru-RU" dirty="0" err="1">
                <a:solidFill>
                  <a:srgbClr val="000000"/>
                </a:solidFill>
              </a:rPr>
              <a:t>анальды</a:t>
            </a:r>
            <a:r>
              <a:rPr lang="ru-RU" dirty="0">
                <a:solidFill>
                  <a:srgbClr val="000000"/>
                </a:solidFill>
              </a:rPr>
              <a:t> сфинктер </a:t>
            </a:r>
            <a:r>
              <a:rPr lang="ru-RU" dirty="0" err="1">
                <a:solidFill>
                  <a:srgbClr val="000000"/>
                </a:solidFill>
              </a:rPr>
              <a:t>ерікті</a:t>
            </a:r>
            <a:r>
              <a:rPr lang="ru-RU" dirty="0">
                <a:solidFill>
                  <a:srgbClr val="000000"/>
                </a:solidFill>
              </a:rPr>
              <a:t> </a:t>
            </a:r>
            <a:r>
              <a:rPr lang="ru-RU" dirty="0" err="1">
                <a:solidFill>
                  <a:srgbClr val="000000"/>
                </a:solidFill>
              </a:rPr>
              <a:t>түрде</a:t>
            </a:r>
            <a:r>
              <a:rPr lang="ru-RU" dirty="0">
                <a:solidFill>
                  <a:srgbClr val="000000"/>
                </a:solidFill>
              </a:rPr>
              <a:t> </a:t>
            </a:r>
            <a:r>
              <a:rPr lang="ru-RU" dirty="0" err="1">
                <a:solidFill>
                  <a:srgbClr val="000000"/>
                </a:solidFill>
              </a:rPr>
              <a:t>босаңсыған</a:t>
            </a:r>
            <a:r>
              <a:rPr lang="ru-RU" dirty="0">
                <a:solidFill>
                  <a:srgbClr val="000000"/>
                </a:solidFill>
              </a:rPr>
              <a:t> </a:t>
            </a:r>
            <a:r>
              <a:rPr lang="ru-RU" dirty="0" err="1">
                <a:solidFill>
                  <a:srgbClr val="000000"/>
                </a:solidFill>
              </a:rPr>
              <a:t>жағдайда</a:t>
            </a:r>
            <a:r>
              <a:rPr lang="ru-RU" dirty="0">
                <a:solidFill>
                  <a:srgbClr val="000000"/>
                </a:solidFill>
              </a:rPr>
              <a:t> </a:t>
            </a:r>
            <a:r>
              <a:rPr lang="ru-RU" dirty="0" err="1">
                <a:solidFill>
                  <a:srgbClr val="000000"/>
                </a:solidFill>
              </a:rPr>
              <a:t>ғана</a:t>
            </a:r>
            <a:r>
              <a:rPr lang="ru-RU" dirty="0">
                <a:solidFill>
                  <a:srgbClr val="000000"/>
                </a:solidFill>
              </a:rPr>
              <a:t> дефекация </a:t>
            </a:r>
            <a:r>
              <a:rPr lang="ru-RU" dirty="0" err="1">
                <a:solidFill>
                  <a:srgbClr val="000000"/>
                </a:solidFill>
              </a:rPr>
              <a:t>пайда</a:t>
            </a:r>
            <a:r>
              <a:rPr lang="ru-RU" dirty="0">
                <a:solidFill>
                  <a:srgbClr val="000000"/>
                </a:solidFill>
              </a:rPr>
              <a:t> </a:t>
            </a:r>
            <a:r>
              <a:rPr lang="ru-RU" dirty="0" err="1" smtClean="0">
                <a:solidFill>
                  <a:srgbClr val="000000"/>
                </a:solidFill>
              </a:rPr>
              <a:t>болады</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4"/>
          <p:cNvSpPr txBox="1">
            <a:spLocks noGrp="1"/>
          </p:cNvSpPr>
          <p:nvPr>
            <p:ph type="sldNum" idx="4294967295"/>
          </p:nvPr>
        </p:nvSpPr>
        <p:spPr>
          <a:xfrm>
            <a:off x="8940976" y="6324600"/>
            <a:ext cx="203024"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4</a:t>
            </a:fld>
            <a:endParaRPr/>
          </a:p>
        </p:txBody>
      </p:sp>
      <p:sp>
        <p:nvSpPr>
          <p:cNvPr id="54" name="Google Shape;54;p4"/>
          <p:cNvSpPr txBox="1">
            <a:spLocks noGrp="1"/>
          </p:cNvSpPr>
          <p:nvPr>
            <p:ph type="title" idx="4294967295"/>
          </p:nvPr>
        </p:nvSpPr>
        <p:spPr>
          <a:xfrm>
            <a:off x="-1" y="0"/>
            <a:ext cx="9144002" cy="944563"/>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kk-KZ" dirty="0" smtClean="0"/>
              <a:t>Жалпы анатомия</a:t>
            </a:r>
            <a:endParaRPr dirty="0"/>
          </a:p>
        </p:txBody>
      </p:sp>
      <p:sp>
        <p:nvSpPr>
          <p:cNvPr id="55" name="Google Shape;55;p4"/>
          <p:cNvSpPr txBox="1">
            <a:spLocks noGrp="1"/>
          </p:cNvSpPr>
          <p:nvPr>
            <p:ph type="body" idx="4294967295"/>
          </p:nvPr>
        </p:nvSpPr>
        <p:spPr>
          <a:xfrm>
            <a:off x="404018" y="1087437"/>
            <a:ext cx="8335964" cy="5745164"/>
          </a:xfrm>
          <a:prstGeom prst="rect">
            <a:avLst/>
          </a:prstGeom>
          <a:noFill/>
          <a:ln>
            <a:noFill/>
          </a:ln>
        </p:spPr>
        <p:txBody>
          <a:bodyPr spcFirstLastPara="1" wrap="square" lIns="45700" tIns="45700" rIns="45700" bIns="45700" anchor="t" anchorCtr="0">
            <a:normAutofit/>
          </a:bodyPr>
          <a:lstStyle/>
          <a:p>
            <a:pPr marL="342900" lvl="0" indent="-342900">
              <a:lnSpc>
                <a:spcPct val="90000"/>
              </a:lnSpc>
              <a:buClr>
                <a:srgbClr val="000000"/>
              </a:buClr>
              <a:buSzPts val="2800"/>
              <a:buFont typeface="Arial"/>
              <a:buChar char="•"/>
            </a:pPr>
            <a:r>
              <a:rPr lang="ru-RU" dirty="0" err="1"/>
              <a:t>іш</a:t>
            </a:r>
            <a:r>
              <a:rPr lang="ru-RU" dirty="0"/>
              <a:t> </a:t>
            </a:r>
            <a:r>
              <a:rPr lang="ru-RU" dirty="0" err="1"/>
              <a:t>қуысының</a:t>
            </a:r>
            <a:r>
              <a:rPr lang="ru-RU" dirty="0"/>
              <a:t> </a:t>
            </a:r>
            <a:r>
              <a:rPr lang="ru-RU" dirty="0" err="1"/>
              <a:t>көп</a:t>
            </a:r>
            <a:r>
              <a:rPr lang="ru-RU" dirty="0"/>
              <a:t> </a:t>
            </a:r>
            <a:r>
              <a:rPr lang="ru-RU" dirty="0" err="1"/>
              <a:t>бөлігін</a:t>
            </a:r>
            <a:r>
              <a:rPr lang="ru-RU" dirty="0"/>
              <a:t> </a:t>
            </a:r>
            <a:r>
              <a:rPr lang="ru-RU" dirty="0" err="1"/>
              <a:t>асқазан</a:t>
            </a:r>
            <a:r>
              <a:rPr lang="ru-RU" dirty="0"/>
              <a:t> мен </a:t>
            </a:r>
            <a:r>
              <a:rPr lang="ru-RU" dirty="0" err="1"/>
              <a:t>бауырдан</a:t>
            </a:r>
            <a:r>
              <a:rPr lang="ru-RU" dirty="0"/>
              <a:t> </a:t>
            </a:r>
            <a:r>
              <a:rPr lang="ru-RU" dirty="0" err="1"/>
              <a:t>төмен</a:t>
            </a:r>
            <a:r>
              <a:rPr lang="ru-RU" dirty="0"/>
              <a:t> </a:t>
            </a:r>
            <a:r>
              <a:rPr lang="ru-RU" dirty="0" err="1"/>
              <a:t>толтыратын</a:t>
            </a:r>
            <a:r>
              <a:rPr lang="ru-RU" dirty="0"/>
              <a:t> </a:t>
            </a:r>
            <a:r>
              <a:rPr lang="ru-RU" dirty="0" err="1"/>
              <a:t>ширатылған</a:t>
            </a:r>
            <a:r>
              <a:rPr lang="ru-RU" dirty="0"/>
              <a:t> </a:t>
            </a:r>
            <a:r>
              <a:rPr lang="ru-RU" dirty="0" smtClean="0"/>
              <a:t>масса</a:t>
            </a:r>
            <a:endParaRPr b="0" dirty="0"/>
          </a:p>
          <a:p>
            <a:pPr marL="342900" lvl="0" indent="-342900" algn="l" rtl="0">
              <a:lnSpc>
                <a:spcPct val="90000"/>
              </a:lnSpc>
              <a:spcBef>
                <a:spcPts val="600"/>
              </a:spcBef>
              <a:spcAft>
                <a:spcPts val="0"/>
              </a:spcAft>
              <a:buClr>
                <a:srgbClr val="000000"/>
              </a:buClr>
              <a:buSzPts val="2800"/>
              <a:buFont typeface="Arial"/>
              <a:buChar char="•"/>
            </a:pPr>
            <a:r>
              <a:rPr lang="kk-KZ" sz="2800" b="1" dirty="0" smtClean="0">
                <a:solidFill>
                  <a:srgbClr val="000000"/>
                </a:solidFill>
              </a:rPr>
              <a:t>Жіңішке ішек 3 бөлікке бөлінеді</a:t>
            </a:r>
            <a:r>
              <a:rPr lang="en-US" b="0" dirty="0" smtClean="0"/>
              <a:t>:</a:t>
            </a:r>
            <a:endParaRPr b="0" dirty="0"/>
          </a:p>
          <a:p>
            <a:pPr marL="742950" lvl="1" indent="-285750" algn="l" rtl="0">
              <a:lnSpc>
                <a:spcPct val="90000"/>
              </a:lnSpc>
              <a:spcBef>
                <a:spcPts val="0"/>
              </a:spcBef>
              <a:spcAft>
                <a:spcPts val="0"/>
              </a:spcAft>
              <a:buClr>
                <a:srgbClr val="000000"/>
              </a:buClr>
              <a:buSzPts val="2400"/>
              <a:buFont typeface="Arial"/>
              <a:buChar char="–"/>
            </a:pPr>
            <a:r>
              <a:rPr lang="en-US" b="1" dirty="0">
                <a:solidFill>
                  <a:srgbClr val="000000"/>
                </a:solidFill>
              </a:rPr>
              <a:t>duodenum</a:t>
            </a:r>
            <a:r>
              <a:rPr lang="en-US" b="0" dirty="0"/>
              <a:t> </a:t>
            </a:r>
            <a:endParaRPr b="0" dirty="0"/>
          </a:p>
          <a:p>
            <a:pPr marL="742950" lvl="1" indent="-285750" algn="l" rtl="0">
              <a:lnSpc>
                <a:spcPct val="90000"/>
              </a:lnSpc>
              <a:spcBef>
                <a:spcPts val="0"/>
              </a:spcBef>
              <a:spcAft>
                <a:spcPts val="0"/>
              </a:spcAft>
              <a:buClr>
                <a:srgbClr val="000000"/>
              </a:buClr>
              <a:buSzPts val="2400"/>
              <a:buFont typeface="Arial"/>
              <a:buChar char="–"/>
            </a:pPr>
            <a:r>
              <a:rPr lang="en-US" b="1" dirty="0">
                <a:solidFill>
                  <a:srgbClr val="000000"/>
                </a:solidFill>
              </a:rPr>
              <a:t>jejunum</a:t>
            </a:r>
            <a:endParaRPr b="0" dirty="0"/>
          </a:p>
          <a:p>
            <a:pPr marL="742950" lvl="1" indent="-285750" algn="l" rtl="0">
              <a:lnSpc>
                <a:spcPct val="90000"/>
              </a:lnSpc>
              <a:spcBef>
                <a:spcPts val="0"/>
              </a:spcBef>
              <a:spcAft>
                <a:spcPts val="0"/>
              </a:spcAft>
              <a:buClr>
                <a:srgbClr val="000000"/>
              </a:buClr>
              <a:buSzPts val="2400"/>
              <a:buFont typeface="Arial"/>
              <a:buChar char="–"/>
            </a:pPr>
            <a:r>
              <a:rPr lang="en-US" b="1" dirty="0">
                <a:solidFill>
                  <a:srgbClr val="000000"/>
                </a:solidFill>
              </a:rPr>
              <a:t>ileum </a:t>
            </a:r>
            <a:endParaRPr b="0" dirty="0"/>
          </a:p>
          <a:p>
            <a:pPr marL="342900" lvl="0" indent="-342900" algn="l" rtl="0">
              <a:lnSpc>
                <a:spcPct val="90000"/>
              </a:lnSpc>
              <a:spcBef>
                <a:spcPts val="600"/>
              </a:spcBef>
              <a:spcAft>
                <a:spcPts val="0"/>
              </a:spcAft>
              <a:buClr>
                <a:srgbClr val="000000"/>
              </a:buClr>
              <a:buSzPts val="2800"/>
              <a:buFont typeface="Arial"/>
              <a:buChar char="•"/>
            </a:pPr>
            <a:r>
              <a:rPr lang="kk-KZ" sz="2800" b="1" dirty="0" smtClean="0">
                <a:solidFill>
                  <a:srgbClr val="000000"/>
                </a:solidFill>
              </a:rPr>
              <a:t>Илеоцекальды қосылыс</a:t>
            </a:r>
            <a:r>
              <a:rPr lang="en-US" sz="2800" b="1" dirty="0" smtClean="0">
                <a:solidFill>
                  <a:srgbClr val="000000"/>
                </a:solidFill>
              </a:rPr>
              <a:t> </a:t>
            </a:r>
            <a:r>
              <a:rPr lang="en-US" b="0" dirty="0"/>
              <a:t>– </a:t>
            </a:r>
            <a:r>
              <a:rPr lang="kk-KZ" b="0" dirty="0" smtClean="0"/>
              <a:t>аш ішектің соңы болып табылады</a:t>
            </a:r>
            <a:endParaRPr b="0" dirty="0"/>
          </a:p>
          <a:p>
            <a:pPr marL="342900" lvl="0" indent="-342900">
              <a:lnSpc>
                <a:spcPct val="90000"/>
              </a:lnSpc>
              <a:spcBef>
                <a:spcPts val="600"/>
              </a:spcBef>
              <a:buClr>
                <a:srgbClr val="000000"/>
              </a:buClr>
              <a:buSzPts val="2800"/>
              <a:buFont typeface="Arial"/>
              <a:buChar char="•"/>
            </a:pPr>
            <a:r>
              <a:rPr lang="ru-RU" sz="2800" b="1" dirty="0" err="1">
                <a:solidFill>
                  <a:srgbClr val="000000"/>
                </a:solidFill>
              </a:rPr>
              <a:t>илеоцекальды</a:t>
            </a:r>
            <a:r>
              <a:rPr lang="ru-RU" sz="2800" b="1" dirty="0">
                <a:solidFill>
                  <a:srgbClr val="000000"/>
                </a:solidFill>
              </a:rPr>
              <a:t> </a:t>
            </a:r>
            <a:r>
              <a:rPr lang="ru-RU" sz="2800" b="1" dirty="0" err="1">
                <a:solidFill>
                  <a:srgbClr val="000000"/>
                </a:solidFill>
              </a:rPr>
              <a:t>қақпақша</a:t>
            </a:r>
            <a:r>
              <a:rPr lang="ru-RU" sz="2800" b="1" dirty="0">
                <a:solidFill>
                  <a:srgbClr val="000000"/>
                </a:solidFill>
              </a:rPr>
              <a:t> - </a:t>
            </a:r>
            <a:r>
              <a:rPr lang="ru-RU" sz="2800" dirty="0" err="1">
                <a:solidFill>
                  <a:srgbClr val="000000"/>
                </a:solidFill>
              </a:rPr>
              <a:t>ішектің</a:t>
            </a:r>
            <a:r>
              <a:rPr lang="ru-RU" sz="2800" dirty="0">
                <a:solidFill>
                  <a:srgbClr val="000000"/>
                </a:solidFill>
              </a:rPr>
              <a:t> </a:t>
            </a:r>
            <a:r>
              <a:rPr lang="ru-RU" sz="2800" dirty="0" err="1">
                <a:solidFill>
                  <a:srgbClr val="000000"/>
                </a:solidFill>
              </a:rPr>
              <a:t>жуан</a:t>
            </a:r>
            <a:r>
              <a:rPr lang="ru-RU" sz="2800" dirty="0">
                <a:solidFill>
                  <a:srgbClr val="000000"/>
                </a:solidFill>
              </a:rPr>
              <a:t> </a:t>
            </a:r>
            <a:r>
              <a:rPr lang="ru-RU" sz="2800" dirty="0" err="1">
                <a:solidFill>
                  <a:srgbClr val="000000"/>
                </a:solidFill>
              </a:rPr>
              <a:t>бұлшық</a:t>
            </a:r>
            <a:r>
              <a:rPr lang="ru-RU" sz="2800" dirty="0">
                <a:solidFill>
                  <a:srgbClr val="000000"/>
                </a:solidFill>
              </a:rPr>
              <a:t> </a:t>
            </a:r>
            <a:r>
              <a:rPr lang="ru-RU" sz="2800" dirty="0" err="1">
                <a:solidFill>
                  <a:srgbClr val="000000"/>
                </a:solidFill>
              </a:rPr>
              <a:t>еттерінен</a:t>
            </a:r>
            <a:r>
              <a:rPr lang="ru-RU" sz="2800" dirty="0">
                <a:solidFill>
                  <a:srgbClr val="000000"/>
                </a:solidFill>
              </a:rPr>
              <a:t> </a:t>
            </a:r>
            <a:r>
              <a:rPr lang="ru-RU" sz="2800" dirty="0" err="1">
                <a:solidFill>
                  <a:srgbClr val="000000"/>
                </a:solidFill>
              </a:rPr>
              <a:t>пайда</a:t>
            </a:r>
            <a:r>
              <a:rPr lang="ru-RU" sz="2800" dirty="0">
                <a:solidFill>
                  <a:srgbClr val="000000"/>
                </a:solidFill>
              </a:rPr>
              <a:t> </a:t>
            </a:r>
            <a:r>
              <a:rPr lang="ru-RU" sz="2800" dirty="0" err="1">
                <a:solidFill>
                  <a:srgbClr val="000000"/>
                </a:solidFill>
              </a:rPr>
              <a:t>болатын</a:t>
            </a:r>
            <a:r>
              <a:rPr lang="ru-RU" sz="2800" dirty="0">
                <a:solidFill>
                  <a:srgbClr val="000000"/>
                </a:solidFill>
              </a:rPr>
              <a:t> </a:t>
            </a:r>
            <a:r>
              <a:rPr lang="ru-RU" sz="2800" dirty="0" smtClean="0">
                <a:solidFill>
                  <a:srgbClr val="000000"/>
                </a:solidFill>
              </a:rPr>
              <a:t>сфинктер</a:t>
            </a:r>
            <a:endParaRPr dirty="0"/>
          </a:p>
        </p:txBody>
      </p:sp>
      <p:grpSp>
        <p:nvGrpSpPr>
          <p:cNvPr id="56" name="Google Shape;56;p4"/>
          <p:cNvGrpSpPr/>
          <p:nvPr/>
        </p:nvGrpSpPr>
        <p:grpSpPr>
          <a:xfrm>
            <a:off x="274629" y="5095866"/>
            <a:ext cx="980374" cy="1007340"/>
            <a:chOff x="-2" y="-1"/>
            <a:chExt cx="980373" cy="1007339"/>
          </a:xfrm>
        </p:grpSpPr>
        <p:sp>
          <p:nvSpPr>
            <p:cNvPr id="57" name="Google Shape;57;p4"/>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58" name="Google Shape;58;p4"/>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59" name="Google Shape;59;p4"/>
            <p:cNvGrpSpPr/>
            <p:nvPr/>
          </p:nvGrpSpPr>
          <p:grpSpPr>
            <a:xfrm>
              <a:off x="142133" y="146025"/>
              <a:ext cx="696256" cy="715332"/>
              <a:chOff x="-2" y="-1"/>
              <a:chExt cx="696255" cy="715331"/>
            </a:xfrm>
          </p:grpSpPr>
          <p:sp>
            <p:nvSpPr>
              <p:cNvPr id="60" name="Google Shape;60;p4"/>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61" name="Google Shape;61;p4"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62" name="Google Shape;62;p4"/>
          <p:cNvSpPr txBox="1"/>
          <p:nvPr/>
        </p:nvSpPr>
        <p:spPr>
          <a:xfrm>
            <a:off x="1409699" y="5232400"/>
            <a:ext cx="7045674" cy="1449388"/>
          </a:xfrm>
          <a:prstGeom prst="rect">
            <a:avLst/>
          </a:prstGeom>
          <a:noFill/>
          <a:ln>
            <a:noFill/>
          </a:ln>
        </p:spPr>
        <p:txBody>
          <a:bodyPr spcFirstLastPara="1" wrap="square" lIns="45700" tIns="45700" rIns="45700" bIns="45700" anchor="ctr" anchorCtr="0">
            <a:normAutofit/>
          </a:bodyPr>
          <a:lstStyle/>
          <a:p>
            <a:pPr lvl="0">
              <a:buSzPts val="2124"/>
            </a:pPr>
            <a:r>
              <a:rPr lang="ru-RU" sz="2124" b="1" dirty="0" err="1"/>
              <a:t>Жіңішке</a:t>
            </a:r>
            <a:r>
              <a:rPr lang="ru-RU" sz="2124" b="1" dirty="0"/>
              <a:t> </a:t>
            </a:r>
            <a:r>
              <a:rPr lang="ru-RU" sz="2124" b="1" dirty="0" err="1"/>
              <a:t>ішектің</a:t>
            </a:r>
            <a:r>
              <a:rPr lang="ru-RU" sz="2124" b="1" dirty="0"/>
              <a:t> </a:t>
            </a:r>
            <a:r>
              <a:rPr lang="ru-RU" sz="2124" b="1" dirty="0" err="1"/>
              <a:t>үш</a:t>
            </a:r>
            <a:r>
              <a:rPr lang="ru-RU" sz="2124" b="1" dirty="0"/>
              <a:t> </a:t>
            </a:r>
            <a:r>
              <a:rPr lang="ru-RU" sz="2124" b="1" dirty="0" err="1"/>
              <a:t>аймағын</a:t>
            </a:r>
            <a:r>
              <a:rPr lang="ru-RU" sz="2124" b="1" dirty="0"/>
              <a:t> </a:t>
            </a:r>
            <a:r>
              <a:rPr lang="ru-RU" sz="2124" b="1" dirty="0" err="1"/>
              <a:t>және</a:t>
            </a:r>
            <a:r>
              <a:rPr lang="ru-RU" sz="2124" b="1" dirty="0"/>
              <a:t> </a:t>
            </a:r>
            <a:r>
              <a:rPr lang="ru-RU" sz="2124" b="1" dirty="0" err="1"/>
              <a:t>олардың</a:t>
            </a:r>
            <a:r>
              <a:rPr lang="ru-RU" sz="2124" b="1" dirty="0"/>
              <a:t> </a:t>
            </a:r>
            <a:r>
              <a:rPr lang="ru-RU" sz="2124" b="1" dirty="0" err="1"/>
              <a:t>ұзындықтары</a:t>
            </a:r>
            <a:r>
              <a:rPr lang="ru-RU" sz="2124" b="1" dirty="0"/>
              <a:t> мен </a:t>
            </a:r>
            <a:r>
              <a:rPr lang="ru-RU" sz="2124" b="1" dirty="0" err="1"/>
              <a:t>гистологиялық</a:t>
            </a:r>
            <a:r>
              <a:rPr lang="ru-RU" sz="2124" b="1" dirty="0"/>
              <a:t> </a:t>
            </a:r>
            <a:r>
              <a:rPr lang="ru-RU" sz="2124" b="1" dirty="0" err="1"/>
              <a:t>айырмашылықтарын</a:t>
            </a:r>
            <a:r>
              <a:rPr lang="ru-RU" sz="2124" b="1" dirty="0"/>
              <a:t> </a:t>
            </a:r>
            <a:r>
              <a:rPr lang="ru-RU" sz="2124" b="1" dirty="0" err="1"/>
              <a:t>сипаттаңыз</a:t>
            </a:r>
            <a:r>
              <a:rPr lang="ru-RU" sz="2124" b="1"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300"/>
                                        <p:tgtEl>
                                          <p:spTgt spid="56"/>
                                        </p:tgtEl>
                                        <p:attrNameLst>
                                          <p:attrName>ppt_w</p:attrName>
                                        </p:attrNameLst>
                                      </p:cBhvr>
                                      <p:tavLst>
                                        <p:tav tm="0">
                                          <p:val>
                                            <p:strVal val="0"/>
                                          </p:val>
                                        </p:tav>
                                        <p:tav tm="100000">
                                          <p:val>
                                            <p:strVal val="#ppt_w"/>
                                          </p:val>
                                        </p:tav>
                                      </p:tavLst>
                                    </p:anim>
                                    <p:anim calcmode="lin" valueType="num">
                                      <p:cBhvr additive="base">
                                        <p:cTn id="8" dur="300"/>
                                        <p:tgtEl>
                                          <p:spTgt spid="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0"/>
          <p:cNvSpPr/>
          <p:nvPr/>
        </p:nvSpPr>
        <p:spPr>
          <a:xfrm>
            <a:off x="-4175" y="872739"/>
            <a:ext cx="9152350" cy="4920636"/>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800"/>
              <a:buFont typeface="Trebuchet MS"/>
              <a:buNone/>
            </a:pPr>
            <a:endParaRPr sz="1800" b="0" i="0" u="none" strike="noStrike" cap="none">
              <a:solidFill>
                <a:srgbClr val="F1F1F1"/>
              </a:solidFill>
              <a:latin typeface="Trebuchet MS"/>
              <a:ea typeface="Trebuchet MS"/>
              <a:cs typeface="Trebuchet MS"/>
              <a:sym typeface="Trebuchet MS"/>
            </a:endParaRPr>
          </a:p>
        </p:txBody>
      </p:sp>
      <p:sp>
        <p:nvSpPr>
          <p:cNvPr id="461" name="Google Shape;461;p40"/>
          <p:cNvSpPr txBox="1"/>
          <p:nvPr/>
        </p:nvSpPr>
        <p:spPr>
          <a:xfrm>
            <a:off x="130236" y="2363688"/>
            <a:ext cx="8644599" cy="2231431"/>
          </a:xfrm>
          <a:prstGeom prst="rect">
            <a:avLst/>
          </a:prstGeom>
          <a:noFill/>
          <a:ln>
            <a:noFill/>
          </a:ln>
        </p:spPr>
        <p:txBody>
          <a:bodyPr spcFirstLastPara="1" wrap="square" lIns="38125" tIns="38125" rIns="38125" bIns="38125" anchor="ctr" anchorCtr="0">
            <a:spAutoFit/>
          </a:bodyPr>
          <a:lstStyle/>
          <a:p>
            <a:pPr lvl="0">
              <a:lnSpc>
                <a:spcPct val="150000"/>
              </a:lnSpc>
              <a:buClr>
                <a:srgbClr val="F1F1F1"/>
              </a:buClr>
              <a:buSzPts val="7000"/>
            </a:pPr>
            <a:r>
              <a:rPr lang="kk-KZ" sz="2000" b="1" dirty="0">
                <a:solidFill>
                  <a:srgbClr val="F1F1F1"/>
                </a:solidFill>
                <a:latin typeface="Times New Roman"/>
                <a:ea typeface="Times New Roman"/>
                <a:cs typeface="Times New Roman"/>
                <a:sym typeface="Times New Roman"/>
              </a:rPr>
              <a:t> </a:t>
            </a:r>
            <a:r>
              <a:rPr lang="kk-KZ" sz="2000" b="1" dirty="0" smtClean="0">
                <a:solidFill>
                  <a:srgbClr val="F1F1F1"/>
                </a:solidFill>
                <a:latin typeface="Times New Roman"/>
                <a:ea typeface="Times New Roman"/>
                <a:cs typeface="Times New Roman"/>
                <a:sym typeface="Times New Roman"/>
              </a:rPr>
              <a:t>          </a:t>
            </a:r>
            <a:r>
              <a:rPr lang="ru-RU" sz="2000" b="1" dirty="0" err="1" smtClean="0">
                <a:solidFill>
                  <a:srgbClr val="F1F1F1"/>
                </a:solidFill>
                <a:latin typeface="Times New Roman"/>
                <a:ea typeface="Times New Roman"/>
                <a:cs typeface="Times New Roman"/>
                <a:sym typeface="Times New Roman"/>
              </a:rPr>
              <a:t>Анықтама</a:t>
            </a:r>
            <a:r>
              <a:rPr lang="ru-RU" sz="2000" b="1" dirty="0">
                <a:solidFill>
                  <a:srgbClr val="F1F1F1"/>
                </a:solidFill>
                <a:latin typeface="Times New Roman"/>
                <a:ea typeface="Times New Roman"/>
                <a:cs typeface="Times New Roman"/>
                <a:sym typeface="Times New Roman"/>
              </a:rPr>
              <a:t>:</a:t>
            </a:r>
          </a:p>
          <a:p>
            <a:pPr marL="403278" lvl="0" indent="-444500">
              <a:lnSpc>
                <a:spcPct val="150000"/>
              </a:lnSpc>
              <a:buClr>
                <a:srgbClr val="F1F1F1"/>
              </a:buClr>
              <a:buSzPts val="7000"/>
              <a:buFont typeface="Times New Roman"/>
              <a:buChar char="◆"/>
            </a:pPr>
            <a:r>
              <a:rPr lang="ru-RU" sz="2000" b="1" dirty="0" err="1">
                <a:solidFill>
                  <a:srgbClr val="F1F1F1"/>
                </a:solidFill>
                <a:latin typeface="Times New Roman"/>
                <a:ea typeface="Times New Roman"/>
                <a:cs typeface="Times New Roman"/>
                <a:sym typeface="Times New Roman"/>
              </a:rPr>
              <a:t>Саладин</a:t>
            </a:r>
            <a:r>
              <a:rPr lang="ru-RU" sz="2000" b="1" dirty="0">
                <a:solidFill>
                  <a:srgbClr val="F1F1F1"/>
                </a:solidFill>
                <a:latin typeface="Times New Roman"/>
                <a:ea typeface="Times New Roman"/>
                <a:cs typeface="Times New Roman"/>
                <a:sym typeface="Times New Roman"/>
              </a:rPr>
              <a:t>, анатомия </a:t>
            </a:r>
            <a:r>
              <a:rPr lang="ru-RU" sz="2000" b="1" dirty="0" err="1">
                <a:solidFill>
                  <a:srgbClr val="F1F1F1"/>
                </a:solidFill>
                <a:latin typeface="Times New Roman"/>
                <a:ea typeface="Times New Roman"/>
                <a:cs typeface="Times New Roman"/>
                <a:sym typeface="Times New Roman"/>
              </a:rPr>
              <a:t>және</a:t>
            </a:r>
            <a:r>
              <a:rPr lang="ru-RU" sz="2000" b="1" dirty="0">
                <a:solidFill>
                  <a:srgbClr val="F1F1F1"/>
                </a:solidFill>
                <a:latin typeface="Times New Roman"/>
                <a:ea typeface="Times New Roman"/>
                <a:cs typeface="Times New Roman"/>
                <a:sym typeface="Times New Roman"/>
              </a:rPr>
              <a:t> физиология, </a:t>
            </a:r>
            <a:r>
              <a:rPr lang="en-US" sz="2000" b="1" dirty="0">
                <a:solidFill>
                  <a:srgbClr val="F1F1F1"/>
                </a:solidFill>
                <a:latin typeface="Times New Roman"/>
                <a:ea typeface="Times New Roman"/>
                <a:cs typeface="Times New Roman"/>
                <a:sym typeface="Times New Roman"/>
              </a:rPr>
              <a:t>McGraw Hill, </a:t>
            </a:r>
            <a:r>
              <a:rPr lang="ru-RU" sz="2000" b="1" dirty="0" smtClean="0">
                <a:solidFill>
                  <a:srgbClr val="F1F1F1"/>
                </a:solidFill>
                <a:latin typeface="Times New Roman"/>
                <a:ea typeface="Times New Roman"/>
                <a:cs typeface="Times New Roman"/>
                <a:sym typeface="Times New Roman"/>
              </a:rPr>
              <a:t>Нью-Йорк,2018</a:t>
            </a:r>
            <a:endParaRPr lang="ru-RU" sz="2000" b="1" dirty="0">
              <a:solidFill>
                <a:srgbClr val="F1F1F1"/>
              </a:solidFill>
              <a:latin typeface="Times New Roman"/>
              <a:ea typeface="Times New Roman"/>
              <a:cs typeface="Times New Roman"/>
              <a:sym typeface="Times New Roman"/>
            </a:endParaRPr>
          </a:p>
          <a:p>
            <a:pPr marL="403278" lvl="0" indent="-444500">
              <a:lnSpc>
                <a:spcPct val="150000"/>
              </a:lnSpc>
              <a:buClr>
                <a:srgbClr val="F1F1F1"/>
              </a:buClr>
              <a:buSzPts val="7000"/>
              <a:buFont typeface="Times New Roman"/>
              <a:buChar char="◆"/>
            </a:pPr>
            <a:r>
              <a:rPr lang="ru-RU" sz="2000" b="1" dirty="0" err="1">
                <a:solidFill>
                  <a:srgbClr val="F1F1F1"/>
                </a:solidFill>
                <a:latin typeface="Times New Roman"/>
                <a:ea typeface="Times New Roman"/>
                <a:cs typeface="Times New Roman"/>
                <a:sym typeface="Times New Roman"/>
              </a:rPr>
              <a:t>Ғылымда</a:t>
            </a:r>
            <a:r>
              <a:rPr lang="ru-RU" sz="2000" b="1" dirty="0">
                <a:solidFill>
                  <a:srgbClr val="F1F1F1"/>
                </a:solidFill>
                <a:latin typeface="Times New Roman"/>
                <a:ea typeface="Times New Roman"/>
                <a:cs typeface="Times New Roman"/>
                <a:sym typeface="Times New Roman"/>
              </a:rPr>
              <a:t> </a:t>
            </a:r>
            <a:r>
              <a:rPr lang="ru-RU" sz="2000" b="1" dirty="0" err="1">
                <a:solidFill>
                  <a:srgbClr val="F1F1F1"/>
                </a:solidFill>
                <a:latin typeface="Times New Roman"/>
                <a:ea typeface="Times New Roman"/>
                <a:cs typeface="Times New Roman"/>
                <a:sym typeface="Times New Roman"/>
              </a:rPr>
              <a:t>кейстерді</a:t>
            </a:r>
            <a:r>
              <a:rPr lang="ru-RU" sz="2000" b="1" dirty="0">
                <a:solidFill>
                  <a:srgbClr val="F1F1F1"/>
                </a:solidFill>
                <a:latin typeface="Times New Roman"/>
                <a:ea typeface="Times New Roman"/>
                <a:cs typeface="Times New Roman"/>
                <a:sym typeface="Times New Roman"/>
              </a:rPr>
              <a:t> </a:t>
            </a:r>
            <a:r>
              <a:rPr lang="ru-RU" sz="2000" b="1" dirty="0" err="1">
                <a:solidFill>
                  <a:srgbClr val="F1F1F1"/>
                </a:solidFill>
                <a:latin typeface="Times New Roman"/>
                <a:ea typeface="Times New Roman"/>
                <a:cs typeface="Times New Roman"/>
                <a:sym typeface="Times New Roman"/>
              </a:rPr>
              <a:t>оқытудың</a:t>
            </a:r>
            <a:r>
              <a:rPr lang="ru-RU" sz="2000" b="1" dirty="0">
                <a:solidFill>
                  <a:srgbClr val="F1F1F1"/>
                </a:solidFill>
                <a:latin typeface="Times New Roman"/>
                <a:ea typeface="Times New Roman"/>
                <a:cs typeface="Times New Roman"/>
                <a:sym typeface="Times New Roman"/>
              </a:rPr>
              <a:t> </a:t>
            </a:r>
            <a:r>
              <a:rPr lang="ru-RU" sz="2000" b="1" dirty="0" err="1">
                <a:solidFill>
                  <a:srgbClr val="F1F1F1"/>
                </a:solidFill>
                <a:latin typeface="Times New Roman"/>
                <a:ea typeface="Times New Roman"/>
                <a:cs typeface="Times New Roman"/>
                <a:sym typeface="Times New Roman"/>
              </a:rPr>
              <a:t>ұлттық</a:t>
            </a:r>
            <a:r>
              <a:rPr lang="ru-RU" sz="2000" b="1" dirty="0">
                <a:solidFill>
                  <a:srgbClr val="F1F1F1"/>
                </a:solidFill>
                <a:latin typeface="Times New Roman"/>
                <a:ea typeface="Times New Roman"/>
                <a:cs typeface="Times New Roman"/>
                <a:sym typeface="Times New Roman"/>
              </a:rPr>
              <a:t> </a:t>
            </a:r>
            <a:r>
              <a:rPr lang="ru-RU" sz="2000" b="1" dirty="0" err="1">
                <a:solidFill>
                  <a:srgbClr val="F1F1F1"/>
                </a:solidFill>
                <a:latin typeface="Times New Roman"/>
                <a:ea typeface="Times New Roman"/>
                <a:cs typeface="Times New Roman"/>
                <a:sym typeface="Times New Roman"/>
              </a:rPr>
              <a:t>орталығы</a:t>
            </a:r>
            <a:r>
              <a:rPr lang="ru-RU" sz="2000" b="1" dirty="0">
                <a:solidFill>
                  <a:srgbClr val="F1F1F1"/>
                </a:solidFill>
                <a:latin typeface="Times New Roman"/>
                <a:ea typeface="Times New Roman"/>
                <a:cs typeface="Times New Roman"/>
                <a:sym typeface="Times New Roman"/>
              </a:rPr>
              <a:t>. </a:t>
            </a:r>
            <a:r>
              <a:rPr lang="en-US" sz="2000" b="1" dirty="0">
                <a:solidFill>
                  <a:srgbClr val="F1F1F1"/>
                </a:solidFill>
                <a:latin typeface="Times New Roman"/>
                <a:ea typeface="Times New Roman"/>
                <a:cs typeface="Times New Roman"/>
                <a:sym typeface="Times New Roman"/>
              </a:rPr>
              <a:t>https://sciencecases.lib.buffalo.edu/</a:t>
            </a:r>
            <a:endParaRPr sz="2000" b="0" i="0" u="none" strike="noStrike" cap="none" dirty="0">
              <a:solidFill>
                <a:srgbClr val="000000"/>
              </a:solidFill>
              <a:sym typeface="Arial"/>
            </a:endParaRPr>
          </a:p>
          <a:p>
            <a:pPr marL="69133" marR="0" lvl="0" indent="0" algn="r" rtl="0">
              <a:lnSpc>
                <a:spcPct val="100000"/>
              </a:lnSpc>
              <a:spcBef>
                <a:spcPts val="0"/>
              </a:spcBef>
              <a:spcAft>
                <a:spcPts val="0"/>
              </a:spcAft>
              <a:buClr>
                <a:srgbClr val="474747"/>
              </a:buClr>
              <a:buSzPts val="3700"/>
              <a:buFont typeface="Arial"/>
              <a:buNone/>
            </a:pPr>
            <a:endParaRPr sz="2000" b="0" i="0" u="none" strike="noStrike" cap="none" dirty="0">
              <a:solidFill>
                <a:srgbClr val="000000"/>
              </a:solidFil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5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5"/>
          <p:cNvSpPr txBox="1">
            <a:spLocks noGrp="1"/>
          </p:cNvSpPr>
          <p:nvPr>
            <p:ph type="title" idx="4294967295"/>
          </p:nvPr>
        </p:nvSpPr>
        <p:spPr>
          <a:xfrm>
            <a:off x="-1" y="639762"/>
            <a:ext cx="9144002" cy="1143001"/>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kk-KZ" sz="4000" b="1" i="0" u="none" strike="noStrike" cap="none" dirty="0" smtClean="0">
                <a:solidFill>
                  <a:srgbClr val="FF0000"/>
                </a:solidFill>
                <a:latin typeface="Arial"/>
                <a:ea typeface="Arial"/>
                <a:cs typeface="Arial"/>
                <a:sym typeface="Arial"/>
              </a:rPr>
              <a:t>Қанайналымы</a:t>
            </a:r>
            <a:endParaRPr sz="4000" b="1" i="0" u="none" strike="noStrike" cap="none" dirty="0">
              <a:solidFill>
                <a:srgbClr val="FF0000"/>
              </a:solidFill>
              <a:latin typeface="Arial"/>
              <a:ea typeface="Arial"/>
              <a:cs typeface="Arial"/>
              <a:sym typeface="Arial"/>
            </a:endParaRPr>
          </a:p>
        </p:txBody>
      </p:sp>
      <p:sp>
        <p:nvSpPr>
          <p:cNvPr id="68" name="Google Shape;68;p5"/>
          <p:cNvSpPr txBox="1">
            <a:spLocks noGrp="1"/>
          </p:cNvSpPr>
          <p:nvPr>
            <p:ph type="body" idx="4294967295"/>
          </p:nvPr>
        </p:nvSpPr>
        <p:spPr>
          <a:xfrm>
            <a:off x="488156" y="1838325"/>
            <a:ext cx="8167688" cy="4114800"/>
          </a:xfrm>
          <a:prstGeom prst="rect">
            <a:avLst/>
          </a:prstGeom>
          <a:noFill/>
          <a:ln>
            <a:noFill/>
          </a:ln>
        </p:spPr>
        <p:txBody>
          <a:bodyPr spcFirstLastPara="1" wrap="square" lIns="45700" tIns="45700" rIns="45700" bIns="45700" anchor="t" anchorCtr="0">
            <a:normAutofit lnSpcReduction="10000"/>
          </a:bodyPr>
          <a:lstStyle/>
          <a:p>
            <a:pPr marL="298322" indent="-298322">
              <a:lnSpc>
                <a:spcPct val="100000"/>
              </a:lnSpc>
              <a:buClr>
                <a:srgbClr val="000000"/>
              </a:buClr>
              <a:buFont typeface="Arial"/>
              <a:buChar char="•"/>
            </a:pPr>
            <a:r>
              <a:rPr lang="ru-RU" i="1" dirty="0" err="1"/>
              <a:t>жоғарғы</a:t>
            </a:r>
            <a:r>
              <a:rPr lang="ru-RU" i="1" dirty="0"/>
              <a:t> </a:t>
            </a:r>
            <a:r>
              <a:rPr lang="ru-RU" i="1" dirty="0" err="1"/>
              <a:t>мезентериалды</a:t>
            </a:r>
            <a:r>
              <a:rPr lang="ru-RU" i="1" dirty="0"/>
              <a:t> артерия 12-ден 15-ке </a:t>
            </a:r>
            <a:r>
              <a:rPr lang="ru-RU" i="1" dirty="0" err="1"/>
              <a:t>дейін</a:t>
            </a:r>
            <a:r>
              <a:rPr lang="ru-RU" i="1" dirty="0"/>
              <a:t> </a:t>
            </a:r>
            <a:r>
              <a:rPr lang="ru-RU" i="1" dirty="0" err="1"/>
              <a:t>ішек</a:t>
            </a:r>
            <a:r>
              <a:rPr lang="ru-RU" i="1" dirty="0"/>
              <a:t> </a:t>
            </a:r>
            <a:r>
              <a:rPr lang="ru-RU" i="1" dirty="0" err="1"/>
              <a:t>қабырғасына</a:t>
            </a:r>
            <a:r>
              <a:rPr lang="ru-RU" i="1" dirty="0"/>
              <a:t> </a:t>
            </a:r>
            <a:r>
              <a:rPr lang="ru-RU" i="1" dirty="0" err="1" smtClean="0"/>
              <a:t>апаратын</a:t>
            </a:r>
            <a:r>
              <a:rPr lang="ru-RU" i="1" dirty="0" smtClean="0"/>
              <a:t> </a:t>
            </a:r>
            <a:r>
              <a:rPr lang="en-US" b="1" dirty="0">
                <a:solidFill>
                  <a:srgbClr val="000000"/>
                </a:solidFill>
              </a:rPr>
              <a:t>jejunum</a:t>
            </a:r>
            <a:endParaRPr lang="en-US" dirty="0"/>
          </a:p>
          <a:p>
            <a:pPr marL="0" lvl="0" indent="0">
              <a:lnSpc>
                <a:spcPct val="100000"/>
              </a:lnSpc>
              <a:buClr>
                <a:srgbClr val="000000"/>
              </a:buClr>
              <a:buNone/>
            </a:pPr>
            <a:r>
              <a:rPr lang="ru-RU" i="1" dirty="0" err="1" smtClean="0"/>
              <a:t>және</a:t>
            </a:r>
            <a:r>
              <a:rPr lang="en-US" b="1" dirty="0">
                <a:solidFill>
                  <a:srgbClr val="000000"/>
                </a:solidFill>
              </a:rPr>
              <a:t> ileum</a:t>
            </a:r>
            <a:r>
              <a:rPr lang="ru-RU" i="1" dirty="0" smtClean="0"/>
              <a:t> </a:t>
            </a:r>
            <a:r>
              <a:rPr lang="ru-RU" i="1" dirty="0" err="1" smtClean="0"/>
              <a:t>артерияларын</a:t>
            </a:r>
            <a:r>
              <a:rPr lang="ru-RU" i="1" dirty="0" smtClean="0"/>
              <a:t> </a:t>
            </a:r>
            <a:r>
              <a:rPr lang="ru-RU" i="1" dirty="0" err="1"/>
              <a:t>тудырады</a:t>
            </a:r>
            <a:endParaRPr lang="ru-RU" i="1" dirty="0"/>
          </a:p>
          <a:p>
            <a:pPr marL="298322" lvl="0" indent="-298322">
              <a:lnSpc>
                <a:spcPct val="100000"/>
              </a:lnSpc>
              <a:buClr>
                <a:srgbClr val="000000"/>
              </a:buClr>
              <a:buFont typeface="Arial"/>
              <a:buChar char="•"/>
            </a:pPr>
            <a:r>
              <a:rPr lang="ru-RU" i="1" dirty="0"/>
              <a:t>Осы </a:t>
            </a:r>
            <a:r>
              <a:rPr lang="ru-RU" i="1" dirty="0" err="1"/>
              <a:t>артериялардың</a:t>
            </a:r>
            <a:r>
              <a:rPr lang="ru-RU" i="1" dirty="0"/>
              <a:t> </a:t>
            </a:r>
            <a:r>
              <a:rPr lang="ru-RU" i="1" dirty="0" err="1"/>
              <a:t>тармақтары</a:t>
            </a:r>
            <a:r>
              <a:rPr lang="ru-RU" i="1" dirty="0"/>
              <a:t> </a:t>
            </a:r>
            <a:r>
              <a:rPr lang="ru-RU" i="1" dirty="0" err="1"/>
              <a:t>бөртпелердегі</a:t>
            </a:r>
            <a:r>
              <a:rPr lang="ru-RU" i="1" dirty="0"/>
              <a:t> </a:t>
            </a:r>
            <a:r>
              <a:rPr lang="ru-RU" i="1" dirty="0" err="1"/>
              <a:t>капиллярлық</a:t>
            </a:r>
            <a:r>
              <a:rPr lang="ru-RU" i="1" dirty="0"/>
              <a:t> </a:t>
            </a:r>
            <a:r>
              <a:rPr lang="ru-RU" i="1" dirty="0" err="1"/>
              <a:t>төсектерді</a:t>
            </a:r>
            <a:r>
              <a:rPr lang="ru-RU" i="1" dirty="0"/>
              <a:t> </a:t>
            </a:r>
            <a:r>
              <a:rPr lang="ru-RU" i="1" dirty="0" err="1"/>
              <a:t>тудырады</a:t>
            </a:r>
            <a:r>
              <a:rPr lang="ru-RU" i="1" dirty="0"/>
              <a:t>, </a:t>
            </a:r>
            <a:r>
              <a:rPr lang="ru-RU" i="1" dirty="0" err="1"/>
              <a:t>мұнда</a:t>
            </a:r>
            <a:r>
              <a:rPr lang="ru-RU" i="1" dirty="0"/>
              <a:t> </a:t>
            </a:r>
            <a:r>
              <a:rPr lang="ru-RU" i="1" dirty="0" err="1"/>
              <a:t>қан</a:t>
            </a:r>
            <a:r>
              <a:rPr lang="ru-RU" i="1" dirty="0"/>
              <a:t> </a:t>
            </a:r>
            <a:r>
              <a:rPr lang="ru-RU" i="1" dirty="0" err="1"/>
              <a:t>липидтерден</a:t>
            </a:r>
            <a:r>
              <a:rPr lang="ru-RU" i="1" dirty="0"/>
              <a:t> </a:t>
            </a:r>
            <a:r>
              <a:rPr lang="ru-RU" i="1" dirty="0" err="1"/>
              <a:t>басқа</a:t>
            </a:r>
            <a:r>
              <a:rPr lang="ru-RU" i="1" dirty="0"/>
              <a:t> </a:t>
            </a:r>
            <a:r>
              <a:rPr lang="ru-RU" i="1" dirty="0" err="1"/>
              <a:t>барлық</a:t>
            </a:r>
            <a:r>
              <a:rPr lang="ru-RU" i="1" dirty="0"/>
              <a:t> </a:t>
            </a:r>
            <a:r>
              <a:rPr lang="ru-RU" i="1" dirty="0" err="1"/>
              <a:t>сіңірілген</a:t>
            </a:r>
            <a:r>
              <a:rPr lang="ru-RU" i="1" dirty="0"/>
              <a:t> </a:t>
            </a:r>
            <a:r>
              <a:rPr lang="ru-RU" i="1" dirty="0" err="1"/>
              <a:t>қоректік</a:t>
            </a:r>
            <a:r>
              <a:rPr lang="ru-RU" i="1" dirty="0"/>
              <a:t> </a:t>
            </a:r>
            <a:r>
              <a:rPr lang="ru-RU" i="1" dirty="0" err="1"/>
              <a:t>заттарды</a:t>
            </a:r>
            <a:r>
              <a:rPr lang="ru-RU" i="1" dirty="0"/>
              <a:t> </a:t>
            </a:r>
            <a:r>
              <a:rPr lang="ru-RU" i="1" dirty="0" err="1"/>
              <a:t>жинайды</a:t>
            </a:r>
            <a:r>
              <a:rPr lang="ru-RU" i="1" dirty="0"/>
              <a:t>.</a:t>
            </a:r>
          </a:p>
          <a:p>
            <a:pPr marL="298322" lvl="0" indent="-298322">
              <a:lnSpc>
                <a:spcPct val="100000"/>
              </a:lnSpc>
              <a:buClr>
                <a:srgbClr val="000000"/>
              </a:buClr>
              <a:buFont typeface="Arial"/>
              <a:buChar char="•"/>
            </a:pPr>
            <a:r>
              <a:rPr lang="ru-RU" i="1" dirty="0"/>
              <a:t>Осы </a:t>
            </a:r>
            <a:r>
              <a:rPr lang="ru-RU" i="1" dirty="0" err="1"/>
              <a:t>жерден</a:t>
            </a:r>
            <a:r>
              <a:rPr lang="ru-RU" i="1" dirty="0"/>
              <a:t> </a:t>
            </a:r>
            <a:r>
              <a:rPr lang="ru-RU" i="1" dirty="0" err="1"/>
              <a:t>қан</a:t>
            </a:r>
            <a:r>
              <a:rPr lang="ru-RU" i="1" dirty="0"/>
              <a:t> </a:t>
            </a:r>
            <a:r>
              <a:rPr lang="ru-RU" i="1" dirty="0" err="1"/>
              <a:t>басқа</a:t>
            </a:r>
            <a:r>
              <a:rPr lang="ru-RU" i="1" dirty="0"/>
              <a:t> </a:t>
            </a:r>
            <a:r>
              <a:rPr lang="ru-RU" i="1" dirty="0" err="1"/>
              <a:t>мезентериялы</a:t>
            </a:r>
            <a:r>
              <a:rPr lang="ru-RU" i="1" dirty="0"/>
              <a:t> </a:t>
            </a:r>
            <a:r>
              <a:rPr lang="ru-RU" i="1" dirty="0" err="1"/>
              <a:t>веналар</a:t>
            </a:r>
            <a:r>
              <a:rPr lang="ru-RU" i="1" dirty="0"/>
              <a:t> </a:t>
            </a:r>
            <a:r>
              <a:rPr lang="ru-RU" i="1" dirty="0" err="1"/>
              <a:t>массивіне</a:t>
            </a:r>
            <a:r>
              <a:rPr lang="ru-RU" i="1" dirty="0"/>
              <a:t> </a:t>
            </a:r>
            <a:r>
              <a:rPr lang="ru-RU" i="1" dirty="0" err="1"/>
              <a:t>ұласады</a:t>
            </a:r>
            <a:r>
              <a:rPr lang="ru-RU" i="1" dirty="0"/>
              <a:t>, </a:t>
            </a:r>
            <a:r>
              <a:rPr lang="ru-RU" i="1" dirty="0" err="1"/>
              <a:t>олар</a:t>
            </a:r>
            <a:r>
              <a:rPr lang="ru-RU" i="1" dirty="0"/>
              <a:t> </a:t>
            </a:r>
            <a:r>
              <a:rPr lang="ru-RU" i="1" dirty="0" err="1"/>
              <a:t>жоғарғы</a:t>
            </a:r>
            <a:r>
              <a:rPr lang="ru-RU" i="1" dirty="0"/>
              <a:t> </a:t>
            </a:r>
            <a:r>
              <a:rPr lang="ru-RU" i="1" dirty="0" err="1"/>
              <a:t>мезентериялық</a:t>
            </a:r>
            <a:r>
              <a:rPr lang="ru-RU" i="1" dirty="0"/>
              <a:t> </a:t>
            </a:r>
            <a:r>
              <a:rPr lang="ru-RU" i="1" dirty="0" err="1"/>
              <a:t>венамен</a:t>
            </a:r>
            <a:r>
              <a:rPr lang="ru-RU" i="1" dirty="0"/>
              <a:t> </a:t>
            </a:r>
            <a:r>
              <a:rPr lang="ru-RU" i="1" dirty="0" err="1"/>
              <a:t>өтіп</a:t>
            </a:r>
            <a:r>
              <a:rPr lang="ru-RU" i="1" dirty="0"/>
              <a:t>, </a:t>
            </a:r>
            <a:r>
              <a:rPr lang="ru-RU" i="1" dirty="0" err="1"/>
              <a:t>көкбауыр</a:t>
            </a:r>
            <a:r>
              <a:rPr lang="ru-RU" i="1" dirty="0"/>
              <a:t> </a:t>
            </a:r>
            <a:r>
              <a:rPr lang="ru-RU" i="1" dirty="0" err="1"/>
              <a:t>венасымен</a:t>
            </a:r>
            <a:r>
              <a:rPr lang="ru-RU" i="1" dirty="0"/>
              <a:t> </a:t>
            </a:r>
            <a:r>
              <a:rPr lang="ru-RU" i="1" dirty="0" err="1"/>
              <a:t>қосылып</a:t>
            </a:r>
            <a:r>
              <a:rPr lang="ru-RU" i="1" dirty="0"/>
              <a:t>, </a:t>
            </a:r>
            <a:r>
              <a:rPr lang="ru-RU" i="1" dirty="0" err="1"/>
              <a:t>содан</a:t>
            </a:r>
            <a:r>
              <a:rPr lang="ru-RU" i="1" dirty="0"/>
              <a:t> </a:t>
            </a:r>
            <a:r>
              <a:rPr lang="ru-RU" i="1" dirty="0" err="1"/>
              <a:t>кейін</a:t>
            </a:r>
            <a:r>
              <a:rPr lang="ru-RU" i="1" dirty="0"/>
              <a:t> </a:t>
            </a:r>
            <a:r>
              <a:rPr lang="ru-RU" i="1" dirty="0" err="1"/>
              <a:t>бауыр</a:t>
            </a:r>
            <a:r>
              <a:rPr lang="ru-RU" i="1" dirty="0"/>
              <a:t> портал </a:t>
            </a:r>
            <a:r>
              <a:rPr lang="ru-RU" i="1" dirty="0" err="1"/>
              <a:t>жүйесіне</a:t>
            </a:r>
            <a:r>
              <a:rPr lang="ru-RU" i="1" dirty="0"/>
              <a:t> </a:t>
            </a:r>
            <a:r>
              <a:rPr lang="ru-RU" i="1" dirty="0" err="1"/>
              <a:t>ағып</a:t>
            </a:r>
            <a:r>
              <a:rPr lang="ru-RU" i="1" dirty="0"/>
              <a:t>, </a:t>
            </a:r>
            <a:r>
              <a:rPr lang="ru-RU" i="1" dirty="0" err="1"/>
              <a:t>қоректік</a:t>
            </a:r>
            <a:r>
              <a:rPr lang="ru-RU" i="1" dirty="0"/>
              <a:t> </a:t>
            </a:r>
            <a:r>
              <a:rPr lang="ru-RU" i="1" dirty="0" err="1"/>
              <a:t>заттармен</a:t>
            </a:r>
            <a:r>
              <a:rPr lang="ru-RU" i="1" dirty="0"/>
              <a:t> </a:t>
            </a:r>
            <a:r>
              <a:rPr lang="ru-RU" i="1" dirty="0" err="1"/>
              <a:t>бауырға</a:t>
            </a:r>
            <a:r>
              <a:rPr lang="ru-RU" i="1" dirty="0"/>
              <a:t> </a:t>
            </a:r>
            <a:r>
              <a:rPr lang="ru-RU" i="1" dirty="0" err="1" smtClean="0"/>
              <a:t>қарай</a:t>
            </a:r>
            <a:r>
              <a:rPr lang="ru-RU" i="1" dirty="0" smtClean="0"/>
              <a:t> </a:t>
            </a:r>
            <a:r>
              <a:rPr lang="ru-RU" i="1" dirty="0" err="1" smtClean="0"/>
              <a:t>бағытталады</a:t>
            </a:r>
            <a:r>
              <a:rPr lang="ru-RU" i="1" dirty="0" smtClean="0"/>
              <a:t>.</a:t>
            </a:r>
            <a:endParaRPr sz="1044" dirty="0"/>
          </a:p>
        </p:txBody>
      </p:sp>
      <p:sp>
        <p:nvSpPr>
          <p:cNvPr id="69" name="Google Shape;69;p5"/>
          <p:cNvSpPr txBox="1">
            <a:spLocks noGrp="1"/>
          </p:cNvSpPr>
          <p:nvPr>
            <p:ph type="sldNum" idx="4294967295"/>
          </p:nvPr>
        </p:nvSpPr>
        <p:spPr>
          <a:xfrm>
            <a:off x="8940976" y="6324600"/>
            <a:ext cx="203024"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6" descr="sal25693_25_24"/>
          <p:cNvPicPr preferRelativeResize="0"/>
          <p:nvPr/>
        </p:nvPicPr>
        <p:blipFill rotWithShape="1">
          <a:blip r:embed="rId3">
            <a:alphaModFix/>
          </a:blip>
          <a:srcRect/>
          <a:stretch/>
        </p:blipFill>
        <p:spPr>
          <a:xfrm>
            <a:off x="3216275" y="1171575"/>
            <a:ext cx="4251325" cy="5191125"/>
          </a:xfrm>
          <a:prstGeom prst="rect">
            <a:avLst/>
          </a:prstGeom>
          <a:noFill/>
          <a:ln>
            <a:noFill/>
          </a:ln>
        </p:spPr>
      </p:pic>
      <p:sp>
        <p:nvSpPr>
          <p:cNvPr id="75" name="Google Shape;75;p6"/>
          <p:cNvSpPr txBox="1"/>
          <p:nvPr/>
        </p:nvSpPr>
        <p:spPr>
          <a:xfrm>
            <a:off x="3184525" y="2395537"/>
            <a:ext cx="763576" cy="1973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Stomach</a:t>
            </a:r>
            <a:endParaRPr/>
          </a:p>
        </p:txBody>
      </p:sp>
      <p:sp>
        <p:nvSpPr>
          <p:cNvPr id="76" name="Google Shape;76;p6"/>
          <p:cNvSpPr txBox="1"/>
          <p:nvPr/>
        </p:nvSpPr>
        <p:spPr>
          <a:xfrm>
            <a:off x="1905000" y="3452812"/>
            <a:ext cx="743781" cy="1973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Jejunum</a:t>
            </a:r>
            <a:endParaRPr/>
          </a:p>
        </p:txBody>
      </p:sp>
      <p:sp>
        <p:nvSpPr>
          <p:cNvPr id="77" name="Google Shape;77;p6"/>
          <p:cNvSpPr txBox="1"/>
          <p:nvPr/>
        </p:nvSpPr>
        <p:spPr>
          <a:xfrm>
            <a:off x="1905000" y="5472112"/>
            <a:ext cx="477081" cy="1973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Ileum</a:t>
            </a:r>
            <a:endParaRPr/>
          </a:p>
        </p:txBody>
      </p:sp>
      <p:sp>
        <p:nvSpPr>
          <p:cNvPr id="78" name="Google Shape;78;p6"/>
          <p:cNvSpPr txBox="1"/>
          <p:nvPr/>
        </p:nvSpPr>
        <p:spPr>
          <a:xfrm>
            <a:off x="1905000" y="4895850"/>
            <a:ext cx="605570" cy="1973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Cecum</a:t>
            </a:r>
            <a:endParaRPr/>
          </a:p>
        </p:txBody>
      </p:sp>
      <p:sp>
        <p:nvSpPr>
          <p:cNvPr id="79" name="Google Shape;79;p6"/>
          <p:cNvSpPr txBox="1"/>
          <p:nvPr/>
        </p:nvSpPr>
        <p:spPr>
          <a:xfrm>
            <a:off x="3184525" y="2687637"/>
            <a:ext cx="941115" cy="1973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Duodenum</a:t>
            </a:r>
            <a:endParaRPr/>
          </a:p>
        </p:txBody>
      </p:sp>
      <p:sp>
        <p:nvSpPr>
          <p:cNvPr id="80" name="Google Shape;80;p6"/>
          <p:cNvSpPr txBox="1"/>
          <p:nvPr/>
        </p:nvSpPr>
        <p:spPr>
          <a:xfrm>
            <a:off x="1905000" y="4135437"/>
            <a:ext cx="892238" cy="1973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Mesentery</a:t>
            </a:r>
            <a:endParaRPr/>
          </a:p>
        </p:txBody>
      </p:sp>
      <p:sp>
        <p:nvSpPr>
          <p:cNvPr id="81" name="Google Shape;81;p6"/>
          <p:cNvSpPr txBox="1"/>
          <p:nvPr/>
        </p:nvSpPr>
        <p:spPr>
          <a:xfrm>
            <a:off x="1905000" y="5192712"/>
            <a:ext cx="822698" cy="1973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Appendix</a:t>
            </a:r>
            <a:endParaRPr/>
          </a:p>
        </p:txBody>
      </p:sp>
      <p:sp>
        <p:nvSpPr>
          <p:cNvPr id="82" name="Google Shape;82;p6"/>
          <p:cNvSpPr/>
          <p:nvPr/>
        </p:nvSpPr>
        <p:spPr>
          <a:xfrm>
            <a:off x="4572000" y="3084512"/>
            <a:ext cx="1503363" cy="127001"/>
          </a:xfrm>
          <a:custGeom>
            <a:avLst/>
            <a:gdLst/>
            <a:ahLst/>
            <a:cxnLst/>
            <a:rect l="l" t="t" r="r" b="b"/>
            <a:pathLst>
              <a:path w="21600" h="21600" extrusionOk="0">
                <a:moveTo>
                  <a:pt x="0" y="0"/>
                </a:moveTo>
                <a:lnTo>
                  <a:pt x="5053" y="0"/>
                </a:lnTo>
                <a:lnTo>
                  <a:pt x="21600" y="21600"/>
                </a:lnTo>
              </a:path>
            </a:pathLst>
          </a:custGeom>
          <a:noFill/>
          <a:ln w="1587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83" name="Google Shape;83;p6"/>
          <p:cNvSpPr/>
          <p:nvPr/>
        </p:nvSpPr>
        <p:spPr>
          <a:xfrm>
            <a:off x="2682875" y="3559175"/>
            <a:ext cx="3568700" cy="608013"/>
          </a:xfrm>
          <a:custGeom>
            <a:avLst/>
            <a:gdLst/>
            <a:ahLst/>
            <a:cxnLst/>
            <a:rect l="l" t="t" r="r" b="b"/>
            <a:pathLst>
              <a:path w="21600" h="21600" extrusionOk="0">
                <a:moveTo>
                  <a:pt x="0" y="0"/>
                </a:moveTo>
                <a:lnTo>
                  <a:pt x="2944" y="0"/>
                </a:lnTo>
                <a:lnTo>
                  <a:pt x="21600" y="21600"/>
                </a:lnTo>
              </a:path>
            </a:pathLst>
          </a:custGeom>
          <a:noFill/>
          <a:ln w="1587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cxnSp>
        <p:nvCxnSpPr>
          <p:cNvPr id="84" name="Google Shape;84;p6"/>
          <p:cNvCxnSpPr/>
          <p:nvPr/>
        </p:nvCxnSpPr>
        <p:spPr>
          <a:xfrm>
            <a:off x="4194174" y="2797175"/>
            <a:ext cx="839789" cy="1588"/>
          </a:xfrm>
          <a:prstGeom prst="straightConnector1">
            <a:avLst/>
          </a:prstGeom>
          <a:noFill/>
          <a:ln w="15875" cap="flat" cmpd="sng">
            <a:solidFill>
              <a:srgbClr val="000000"/>
            </a:solidFill>
            <a:prstDash val="solid"/>
            <a:round/>
            <a:headEnd type="none" w="sm" len="sm"/>
            <a:tailEnd type="none" w="sm" len="sm"/>
          </a:ln>
        </p:spPr>
      </p:cxnSp>
      <p:cxnSp>
        <p:nvCxnSpPr>
          <p:cNvPr id="85" name="Google Shape;85;p6"/>
          <p:cNvCxnSpPr/>
          <p:nvPr/>
        </p:nvCxnSpPr>
        <p:spPr>
          <a:xfrm>
            <a:off x="2846387" y="3840162"/>
            <a:ext cx="655638" cy="1"/>
          </a:xfrm>
          <a:prstGeom prst="straightConnector1">
            <a:avLst/>
          </a:prstGeom>
          <a:noFill/>
          <a:ln w="15875" cap="flat" cmpd="sng">
            <a:solidFill>
              <a:srgbClr val="000000"/>
            </a:solidFill>
            <a:prstDash val="solid"/>
            <a:round/>
            <a:headEnd type="none" w="sm" len="sm"/>
            <a:tailEnd type="none" w="sm" len="sm"/>
          </a:ln>
        </p:spPr>
      </p:cxnSp>
      <p:cxnSp>
        <p:nvCxnSpPr>
          <p:cNvPr id="86" name="Google Shape;86;p6"/>
          <p:cNvCxnSpPr/>
          <p:nvPr/>
        </p:nvCxnSpPr>
        <p:spPr>
          <a:xfrm>
            <a:off x="2838450" y="4240212"/>
            <a:ext cx="1628775" cy="1"/>
          </a:xfrm>
          <a:prstGeom prst="straightConnector1">
            <a:avLst/>
          </a:prstGeom>
          <a:noFill/>
          <a:ln w="15875" cap="flat" cmpd="sng">
            <a:solidFill>
              <a:srgbClr val="000000"/>
            </a:solidFill>
            <a:prstDash val="solid"/>
            <a:round/>
            <a:headEnd type="none" w="sm" len="sm"/>
            <a:tailEnd type="none" w="sm" len="sm"/>
          </a:ln>
        </p:spPr>
      </p:cxnSp>
      <p:cxnSp>
        <p:nvCxnSpPr>
          <p:cNvPr id="87" name="Google Shape;87;p6"/>
          <p:cNvCxnSpPr/>
          <p:nvPr/>
        </p:nvCxnSpPr>
        <p:spPr>
          <a:xfrm>
            <a:off x="2714625" y="4518024"/>
            <a:ext cx="1420813" cy="1589"/>
          </a:xfrm>
          <a:prstGeom prst="straightConnector1">
            <a:avLst/>
          </a:prstGeom>
          <a:noFill/>
          <a:ln w="15875" cap="flat" cmpd="sng">
            <a:solidFill>
              <a:srgbClr val="000000"/>
            </a:solidFill>
            <a:prstDash val="solid"/>
            <a:round/>
            <a:headEnd type="none" w="sm" len="sm"/>
            <a:tailEnd type="none" w="sm" len="sm"/>
          </a:ln>
        </p:spPr>
      </p:cxnSp>
      <p:sp>
        <p:nvSpPr>
          <p:cNvPr id="88" name="Google Shape;88;p6"/>
          <p:cNvSpPr/>
          <p:nvPr/>
        </p:nvSpPr>
        <p:spPr>
          <a:xfrm>
            <a:off x="2565400" y="4826000"/>
            <a:ext cx="879475" cy="182563"/>
          </a:xfrm>
          <a:custGeom>
            <a:avLst/>
            <a:gdLst/>
            <a:ahLst/>
            <a:cxnLst/>
            <a:rect l="l" t="t" r="r" b="b"/>
            <a:pathLst>
              <a:path w="21600" h="21600" extrusionOk="0">
                <a:moveTo>
                  <a:pt x="0" y="21600"/>
                </a:moveTo>
                <a:lnTo>
                  <a:pt x="11268" y="21600"/>
                </a:lnTo>
                <a:lnTo>
                  <a:pt x="21600" y="0"/>
                </a:lnTo>
              </a:path>
            </a:pathLst>
          </a:custGeom>
          <a:noFill/>
          <a:ln w="1587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89" name="Google Shape;89;p6"/>
          <p:cNvSpPr/>
          <p:nvPr/>
        </p:nvSpPr>
        <p:spPr>
          <a:xfrm>
            <a:off x="2773362" y="5122862"/>
            <a:ext cx="1289051" cy="166688"/>
          </a:xfrm>
          <a:custGeom>
            <a:avLst/>
            <a:gdLst/>
            <a:ahLst/>
            <a:cxnLst/>
            <a:rect l="l" t="t" r="r" b="b"/>
            <a:pathLst>
              <a:path w="21600" h="21600" extrusionOk="0">
                <a:moveTo>
                  <a:pt x="0" y="21600"/>
                </a:moveTo>
                <a:lnTo>
                  <a:pt x="13833" y="21600"/>
                </a:lnTo>
                <a:lnTo>
                  <a:pt x="21600" y="0"/>
                </a:lnTo>
              </a:path>
            </a:pathLst>
          </a:custGeom>
          <a:noFill/>
          <a:ln w="1587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90" name="Google Shape;90;p6"/>
          <p:cNvSpPr/>
          <p:nvPr/>
        </p:nvSpPr>
        <p:spPr>
          <a:xfrm>
            <a:off x="2428875" y="5534025"/>
            <a:ext cx="2867025" cy="47626"/>
          </a:xfrm>
          <a:custGeom>
            <a:avLst/>
            <a:gdLst/>
            <a:ahLst/>
            <a:cxnLst/>
            <a:rect l="l" t="t" r="r" b="b"/>
            <a:pathLst>
              <a:path w="21600" h="21600" extrusionOk="0">
                <a:moveTo>
                  <a:pt x="0" y="21600"/>
                </a:moveTo>
                <a:lnTo>
                  <a:pt x="16693" y="21600"/>
                </a:lnTo>
                <a:lnTo>
                  <a:pt x="21600" y="0"/>
                </a:lnTo>
              </a:path>
            </a:pathLst>
          </a:custGeom>
          <a:noFill/>
          <a:ln w="1587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cxnSp>
        <p:nvCxnSpPr>
          <p:cNvPr id="91" name="Google Shape;91;p6"/>
          <p:cNvCxnSpPr/>
          <p:nvPr/>
        </p:nvCxnSpPr>
        <p:spPr>
          <a:xfrm>
            <a:off x="4025899" y="2505074"/>
            <a:ext cx="2328864" cy="1589"/>
          </a:xfrm>
          <a:prstGeom prst="straightConnector1">
            <a:avLst/>
          </a:prstGeom>
          <a:noFill/>
          <a:ln w="15875" cap="flat" cmpd="sng">
            <a:solidFill>
              <a:srgbClr val="000000"/>
            </a:solidFill>
            <a:prstDash val="solid"/>
            <a:round/>
            <a:headEnd type="none" w="sm" len="sm"/>
            <a:tailEnd type="none" w="sm" len="sm"/>
          </a:ln>
        </p:spPr>
      </p:cxnSp>
      <p:sp>
        <p:nvSpPr>
          <p:cNvPr id="92" name="Google Shape;92;p6"/>
          <p:cNvSpPr txBox="1"/>
          <p:nvPr/>
        </p:nvSpPr>
        <p:spPr>
          <a:xfrm>
            <a:off x="3184525" y="2979737"/>
            <a:ext cx="1346200" cy="4005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Duodenojejunal</a:t>
            </a:r>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flexure</a:t>
            </a:r>
            <a:endParaRPr/>
          </a:p>
        </p:txBody>
      </p:sp>
      <p:sp>
        <p:nvSpPr>
          <p:cNvPr id="93" name="Google Shape;93;p6"/>
          <p:cNvSpPr txBox="1"/>
          <p:nvPr/>
        </p:nvSpPr>
        <p:spPr>
          <a:xfrm>
            <a:off x="1905000" y="3721100"/>
            <a:ext cx="921581" cy="4005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Ascending</a:t>
            </a:r>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colon</a:t>
            </a:r>
            <a:endParaRPr/>
          </a:p>
        </p:txBody>
      </p:sp>
      <p:sp>
        <p:nvSpPr>
          <p:cNvPr id="94" name="Google Shape;94;p6"/>
          <p:cNvSpPr txBox="1"/>
          <p:nvPr/>
        </p:nvSpPr>
        <p:spPr>
          <a:xfrm>
            <a:off x="1905000" y="4422775"/>
            <a:ext cx="763923" cy="4005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Ileocecal</a:t>
            </a:r>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junction</a:t>
            </a:r>
            <a:endParaRPr/>
          </a:p>
        </p:txBody>
      </p:sp>
      <p:sp>
        <p:nvSpPr>
          <p:cNvPr id="95" name="Google Shape;95;p6"/>
          <p:cNvSpPr txBox="1">
            <a:spLocks noGrp="1"/>
          </p:cNvSpPr>
          <p:nvPr>
            <p:ph type="sldNum" idx="4294967295"/>
          </p:nvPr>
        </p:nvSpPr>
        <p:spPr>
          <a:xfrm>
            <a:off x="8940976" y="6324600"/>
            <a:ext cx="203024"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6</a:t>
            </a:fld>
            <a:endParaRPr/>
          </a:p>
        </p:txBody>
      </p:sp>
      <p:sp>
        <p:nvSpPr>
          <p:cNvPr id="96" name="Google Shape;96;p6"/>
          <p:cNvSpPr txBox="1">
            <a:spLocks noGrp="1"/>
          </p:cNvSpPr>
          <p:nvPr>
            <p:ph type="title" idx="4294967295"/>
          </p:nvPr>
        </p:nvSpPr>
        <p:spPr>
          <a:xfrm>
            <a:off x="-1" y="76199"/>
            <a:ext cx="9144002" cy="1143002"/>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kk-KZ" dirty="0" smtClean="0"/>
              <a:t>Жіңішке ішек</a:t>
            </a:r>
            <a:endParaRPr dirty="0"/>
          </a:p>
        </p:txBody>
      </p:sp>
      <p:sp>
        <p:nvSpPr>
          <p:cNvPr id="97" name="Google Shape;97;p6"/>
          <p:cNvSpPr txBox="1"/>
          <p:nvPr/>
        </p:nvSpPr>
        <p:spPr>
          <a:xfrm>
            <a:off x="1445559" y="1016465"/>
            <a:ext cx="6337019" cy="32003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Copyright © The McGraw-Hill Companies, Inc. Permission required for reproduction or display.</a:t>
            </a:r>
            <a:endParaRPr/>
          </a:p>
          <a:p>
            <a:pPr marL="0" marR="0" lvl="0" indent="0" algn="l" rtl="0">
              <a:lnSpc>
                <a:spcPct val="100000"/>
              </a:lnSpc>
              <a:spcBef>
                <a:spcPts val="0"/>
              </a:spcBef>
              <a:spcAft>
                <a:spcPts val="0"/>
              </a:spcAft>
              <a:buClr>
                <a:srgbClr val="444444"/>
              </a:buClr>
              <a:buSzPts val="900"/>
              <a:buFont typeface="Helvetica Neue"/>
              <a:buNone/>
            </a:pPr>
            <a:r>
              <a:rPr lang="en-US" sz="900" b="0" i="0" u="none" strike="noStrike" cap="none">
                <a:solidFill>
                  <a:srgbClr val="444444"/>
                </a:solidFill>
                <a:latin typeface="Helvetica Neue"/>
                <a:ea typeface="Helvetica Neue"/>
                <a:cs typeface="Helvetica Neue"/>
                <a:sym typeface="Helvetica Neue"/>
              </a:rPr>
              <a:t>                                              Figure from: Saladin, Anatomy &amp; Physiology, McGraw Hill, 2018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7"/>
          <p:cNvSpPr txBox="1">
            <a:spLocks noGrp="1"/>
          </p:cNvSpPr>
          <p:nvPr>
            <p:ph type="title" idx="4294967295"/>
          </p:nvPr>
        </p:nvSpPr>
        <p:spPr>
          <a:xfrm>
            <a:off x="-1" y="212724"/>
            <a:ext cx="9144002" cy="1143002"/>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kk-KZ" dirty="0" smtClean="0"/>
              <a:t>Микроскопиялық анатомия </a:t>
            </a:r>
            <a:endParaRPr dirty="0"/>
          </a:p>
        </p:txBody>
      </p:sp>
      <p:sp>
        <p:nvSpPr>
          <p:cNvPr id="103" name="Google Shape;103;p7"/>
          <p:cNvSpPr txBox="1">
            <a:spLocks noGrp="1"/>
          </p:cNvSpPr>
          <p:nvPr>
            <p:ph type="body" idx="4294967295"/>
          </p:nvPr>
        </p:nvSpPr>
        <p:spPr>
          <a:xfrm>
            <a:off x="258762" y="1706562"/>
            <a:ext cx="8564563" cy="4862513"/>
          </a:xfrm>
          <a:prstGeom prst="rect">
            <a:avLst/>
          </a:prstGeom>
          <a:noFill/>
          <a:ln>
            <a:noFill/>
          </a:ln>
        </p:spPr>
        <p:txBody>
          <a:bodyPr spcFirstLastPara="1" wrap="square" lIns="45700" tIns="45700" rIns="45700" bIns="45700" anchor="t" anchorCtr="0">
            <a:normAutofit/>
          </a:bodyPr>
          <a:lstStyle/>
          <a:p>
            <a:pPr marL="342900" lvl="0" indent="-342900">
              <a:lnSpc>
                <a:spcPct val="100000"/>
              </a:lnSpc>
              <a:buClr>
                <a:srgbClr val="000000"/>
              </a:buClr>
              <a:buSzPts val="2800"/>
              <a:buFont typeface="Arial"/>
              <a:buChar char="•"/>
            </a:pPr>
            <a:r>
              <a:rPr lang="ru-RU" dirty="0" err="1" smtClean="0"/>
              <a:t>тін</a:t>
            </a:r>
            <a:r>
              <a:rPr lang="ru-RU" dirty="0" smtClean="0"/>
              <a:t> </a:t>
            </a:r>
            <a:r>
              <a:rPr lang="ru-RU" dirty="0" err="1"/>
              <a:t>қабаттарында</a:t>
            </a:r>
            <a:r>
              <a:rPr lang="ru-RU" dirty="0"/>
              <a:t> </a:t>
            </a:r>
            <a:r>
              <a:rPr lang="ru-RU" dirty="0" err="1"/>
              <a:t>қоректік</a:t>
            </a:r>
            <a:r>
              <a:rPr lang="ru-RU" dirty="0"/>
              <a:t> </a:t>
            </a:r>
            <a:r>
              <a:rPr lang="ru-RU" dirty="0" err="1"/>
              <a:t>заттардың</a:t>
            </a:r>
            <a:r>
              <a:rPr lang="ru-RU" dirty="0"/>
              <a:t> </a:t>
            </a:r>
            <a:r>
              <a:rPr lang="ru-RU" dirty="0" err="1"/>
              <a:t>қорытылуы</a:t>
            </a:r>
            <a:r>
              <a:rPr lang="ru-RU" dirty="0"/>
              <a:t> мен </a:t>
            </a:r>
            <a:r>
              <a:rPr lang="ru-RU" dirty="0" err="1"/>
              <a:t>сіңуіне</a:t>
            </a:r>
            <a:r>
              <a:rPr lang="ru-RU" dirty="0"/>
              <a:t> </a:t>
            </a:r>
            <a:r>
              <a:rPr lang="ru-RU" dirty="0" err="1"/>
              <a:t>арналған</a:t>
            </a:r>
            <a:r>
              <a:rPr lang="ru-RU" dirty="0"/>
              <a:t> </a:t>
            </a:r>
            <a:r>
              <a:rPr lang="ru-RU" dirty="0" err="1"/>
              <a:t>модификациялары</a:t>
            </a:r>
            <a:r>
              <a:rPr lang="ru-RU" dirty="0"/>
              <a:t> бар</a:t>
            </a:r>
          </a:p>
          <a:p>
            <a:pPr marL="342900" lvl="0" indent="-342900">
              <a:lnSpc>
                <a:spcPct val="100000"/>
              </a:lnSpc>
              <a:buClr>
                <a:srgbClr val="000000"/>
              </a:buClr>
              <a:buSzPts val="2800"/>
              <a:buFont typeface="Arial"/>
              <a:buChar char="•"/>
            </a:pPr>
            <a:r>
              <a:rPr lang="ru-RU" dirty="0"/>
              <a:t>люмен</a:t>
            </a:r>
          </a:p>
          <a:p>
            <a:pPr marL="342900" lvl="0" indent="-342900">
              <a:lnSpc>
                <a:spcPct val="100000"/>
              </a:lnSpc>
              <a:buClr>
                <a:srgbClr val="000000"/>
              </a:buClr>
              <a:buSzPts val="2800"/>
              <a:buFont typeface="Arial"/>
              <a:buChar char="•"/>
            </a:pPr>
            <a:r>
              <a:rPr lang="ru-RU" dirty="0" err="1"/>
              <a:t>сыртқы</a:t>
            </a:r>
            <a:r>
              <a:rPr lang="ru-RU" dirty="0"/>
              <a:t> </a:t>
            </a:r>
            <a:r>
              <a:rPr lang="ru-RU" dirty="0" err="1"/>
              <a:t>бұлшықет</a:t>
            </a:r>
            <a:endParaRPr lang="ru-RU" dirty="0"/>
          </a:p>
          <a:p>
            <a:pPr marL="342900" lvl="0" indent="-342900">
              <a:lnSpc>
                <a:spcPct val="100000"/>
              </a:lnSpc>
              <a:buClr>
                <a:srgbClr val="000000"/>
              </a:buClr>
              <a:buSzPts val="2800"/>
              <a:buFont typeface="Arial"/>
              <a:buChar char="•"/>
            </a:pPr>
            <a:r>
              <a:rPr lang="ru-RU" dirty="0" err="1"/>
              <a:t>ішкі</a:t>
            </a:r>
            <a:r>
              <a:rPr lang="ru-RU" dirty="0"/>
              <a:t> </a:t>
            </a:r>
            <a:r>
              <a:rPr lang="ru-RU" dirty="0" err="1"/>
              <a:t>бетінің</a:t>
            </a:r>
            <a:r>
              <a:rPr lang="ru-RU" dirty="0"/>
              <a:t> </a:t>
            </a:r>
            <a:r>
              <a:rPr lang="ru-RU" dirty="0" err="1"/>
              <a:t>үлкен</a:t>
            </a:r>
            <a:r>
              <a:rPr lang="ru-RU" dirty="0"/>
              <a:t> </a:t>
            </a:r>
            <a:r>
              <a:rPr lang="ru-RU" dirty="0" err="1"/>
              <a:t>ауданы</a:t>
            </a:r>
            <a:endParaRPr lang="ru-RU" dirty="0"/>
          </a:p>
          <a:p>
            <a:pPr marL="342900" lvl="0" indent="-342900">
              <a:lnSpc>
                <a:spcPct val="100000"/>
              </a:lnSpc>
              <a:buClr>
                <a:srgbClr val="000000"/>
              </a:buClr>
              <a:buSzPts val="2800"/>
              <a:buFont typeface="Arial"/>
              <a:buChar char="•"/>
            </a:pPr>
            <a:r>
              <a:rPr lang="ru-RU" dirty="0" err="1"/>
              <a:t>үлкен</a:t>
            </a:r>
            <a:r>
              <a:rPr lang="ru-RU" dirty="0"/>
              <a:t> </a:t>
            </a:r>
            <a:r>
              <a:rPr lang="ru-RU" dirty="0" err="1"/>
              <a:t>ұзындық</a:t>
            </a:r>
            <a:r>
              <a:rPr lang="ru-RU" dirty="0"/>
              <a:t> </a:t>
            </a:r>
            <a:r>
              <a:rPr lang="ru-RU" dirty="0" err="1"/>
              <a:t>және</a:t>
            </a:r>
            <a:r>
              <a:rPr lang="ru-RU" dirty="0"/>
              <a:t> </a:t>
            </a:r>
            <a:r>
              <a:rPr lang="ru-RU" dirty="0" err="1"/>
              <a:t>ішкі</a:t>
            </a:r>
            <a:r>
              <a:rPr lang="ru-RU" dirty="0"/>
              <a:t> </a:t>
            </a:r>
            <a:r>
              <a:rPr lang="ru-RU" dirty="0" err="1"/>
              <a:t>бүктемелердің</a:t>
            </a:r>
            <a:r>
              <a:rPr lang="ru-RU" dirty="0"/>
              <a:t> </a:t>
            </a:r>
            <a:r>
              <a:rPr lang="ru-RU" dirty="0" err="1"/>
              <a:t>немесе</a:t>
            </a:r>
            <a:r>
              <a:rPr lang="ru-RU" dirty="0"/>
              <a:t> </a:t>
            </a:r>
            <a:r>
              <a:rPr lang="ru-RU" dirty="0" err="1"/>
              <a:t>проекциялардың</a:t>
            </a:r>
            <a:r>
              <a:rPr lang="ru-RU" dirty="0"/>
              <a:t> </a:t>
            </a:r>
            <a:r>
              <a:rPr lang="ru-RU" dirty="0" err="1"/>
              <a:t>үш</a:t>
            </a:r>
            <a:r>
              <a:rPr lang="ru-RU" dirty="0"/>
              <a:t> </a:t>
            </a:r>
            <a:r>
              <a:rPr lang="ru-RU" dirty="0" err="1"/>
              <a:t>түрі</a:t>
            </a:r>
            <a:endParaRPr lang="ru-RU" dirty="0"/>
          </a:p>
          <a:p>
            <a:pPr marL="342900" lvl="0" indent="-342900">
              <a:lnSpc>
                <a:spcPct val="100000"/>
              </a:lnSpc>
              <a:buClr>
                <a:srgbClr val="000000"/>
              </a:buClr>
              <a:buSzPts val="2800"/>
              <a:buFont typeface="Arial"/>
              <a:buChar char="•"/>
            </a:pPr>
            <a:r>
              <a:rPr lang="ru-RU" dirty="0" err="1"/>
              <a:t>дөңгелек</a:t>
            </a:r>
            <a:r>
              <a:rPr lang="ru-RU" dirty="0"/>
              <a:t> </a:t>
            </a:r>
            <a:r>
              <a:rPr lang="ru-RU" dirty="0" err="1"/>
              <a:t>бүктемелер</a:t>
            </a:r>
            <a:r>
              <a:rPr lang="ru-RU" dirty="0"/>
              <a:t> (</a:t>
            </a:r>
            <a:r>
              <a:rPr lang="en-US" dirty="0" err="1"/>
              <a:t>plicae</a:t>
            </a:r>
            <a:r>
              <a:rPr lang="en-US" dirty="0"/>
              <a:t> </a:t>
            </a:r>
            <a:r>
              <a:rPr lang="en-US" dirty="0" err="1"/>
              <a:t>circulares</a:t>
            </a:r>
            <a:r>
              <a:rPr lang="en-US" dirty="0"/>
              <a:t>)</a:t>
            </a:r>
          </a:p>
          <a:p>
            <a:pPr marL="342900" lvl="0" indent="-342900">
              <a:lnSpc>
                <a:spcPct val="100000"/>
              </a:lnSpc>
              <a:buClr>
                <a:srgbClr val="000000"/>
              </a:buClr>
              <a:buSzPts val="2800"/>
              <a:buFont typeface="Arial"/>
              <a:buChar char="•"/>
            </a:pPr>
            <a:r>
              <a:rPr lang="en-US" dirty="0"/>
              <a:t>villi</a:t>
            </a:r>
          </a:p>
          <a:p>
            <a:pPr marL="342900" lvl="0" indent="-342900">
              <a:lnSpc>
                <a:spcPct val="100000"/>
              </a:lnSpc>
              <a:buClr>
                <a:srgbClr val="000000"/>
              </a:buClr>
              <a:buSzPts val="2800"/>
              <a:buFont typeface="Arial"/>
              <a:buChar char="•"/>
            </a:pPr>
            <a:r>
              <a:rPr lang="en-US" dirty="0"/>
              <a:t>          - </a:t>
            </a:r>
            <a:r>
              <a:rPr lang="ru-RU" dirty="0"/>
              <a:t>микро-</a:t>
            </a:r>
            <a:r>
              <a:rPr lang="ru-RU" dirty="0" err="1"/>
              <a:t>асқазан</a:t>
            </a:r>
            <a:r>
              <a:rPr lang="ru-RU" dirty="0"/>
              <a:t>-</a:t>
            </a:r>
            <a:r>
              <a:rPr lang="ru-RU" dirty="0" err="1"/>
              <a:t>ішек</a:t>
            </a:r>
            <a:r>
              <a:rPr lang="ru-RU" dirty="0"/>
              <a:t> </a:t>
            </a:r>
            <a:r>
              <a:rPr lang="ru-RU" dirty="0" err="1"/>
              <a:t>криптілері</a:t>
            </a:r>
            <a:r>
              <a:rPr lang="ru-RU" dirty="0"/>
              <a:t> (</a:t>
            </a:r>
            <a:r>
              <a:rPr lang="ru-RU" dirty="0" err="1"/>
              <a:t>Либеркохеннің</a:t>
            </a:r>
            <a:r>
              <a:rPr lang="ru-RU" dirty="0"/>
              <a:t> </a:t>
            </a:r>
            <a:r>
              <a:rPr lang="ru-RU" dirty="0" err="1"/>
              <a:t>крипталары</a:t>
            </a:r>
            <a:r>
              <a:rPr lang="ru-RU" dirty="0"/>
              <a:t>)</a:t>
            </a:r>
          </a:p>
          <a:p>
            <a:pPr marL="342900" lvl="0" indent="-342900">
              <a:lnSpc>
                <a:spcPct val="100000"/>
              </a:lnSpc>
              <a:buClr>
                <a:srgbClr val="000000"/>
              </a:buClr>
              <a:buSzPts val="2800"/>
              <a:buFont typeface="Arial"/>
              <a:buChar char="•"/>
            </a:pPr>
            <a:r>
              <a:rPr lang="ru-RU" dirty="0"/>
              <a:t>         - он </a:t>
            </a:r>
            <a:r>
              <a:rPr lang="ru-RU" dirty="0" err="1"/>
              <a:t>екі</a:t>
            </a:r>
            <a:r>
              <a:rPr lang="ru-RU" dirty="0"/>
              <a:t> </a:t>
            </a:r>
            <a:r>
              <a:rPr lang="ru-RU" dirty="0" err="1"/>
              <a:t>елі</a:t>
            </a:r>
            <a:r>
              <a:rPr lang="ru-RU" dirty="0"/>
              <a:t> </a:t>
            </a:r>
            <a:r>
              <a:rPr lang="ru-RU" dirty="0" err="1"/>
              <a:t>ішек</a:t>
            </a:r>
            <a:r>
              <a:rPr lang="ru-RU" dirty="0"/>
              <a:t> </a:t>
            </a:r>
            <a:r>
              <a:rPr lang="ru-RU" dirty="0" err="1"/>
              <a:t>бездері</a:t>
            </a:r>
            <a:endParaRPr lang="ru-RU" dirty="0"/>
          </a:p>
          <a:p>
            <a:pPr marL="342900" lvl="0" indent="-342900">
              <a:lnSpc>
                <a:spcPct val="100000"/>
              </a:lnSpc>
              <a:buClr>
                <a:srgbClr val="000000"/>
              </a:buClr>
              <a:buSzPts val="2800"/>
              <a:buFont typeface="Arial"/>
              <a:buChar char="•"/>
            </a:pPr>
            <a:r>
              <a:rPr lang="ru-RU" dirty="0"/>
              <a:t>         - </a:t>
            </a:r>
            <a:r>
              <a:rPr lang="ru-RU" dirty="0" err="1"/>
              <a:t>қорғаныс</a:t>
            </a:r>
            <a:r>
              <a:rPr lang="ru-RU" dirty="0"/>
              <a:t> </a:t>
            </a:r>
            <a:r>
              <a:rPr lang="ru-RU" dirty="0" err="1"/>
              <a:t>лимфоциттері</a:t>
            </a:r>
            <a:endParaRPr dirty="0"/>
          </a:p>
        </p:txBody>
      </p:sp>
      <p:sp>
        <p:nvSpPr>
          <p:cNvPr id="104" name="Google Shape;104;p7"/>
          <p:cNvSpPr txBox="1">
            <a:spLocks noGrp="1"/>
          </p:cNvSpPr>
          <p:nvPr>
            <p:ph type="sldNum" idx="4294967295"/>
          </p:nvPr>
        </p:nvSpPr>
        <p:spPr>
          <a:xfrm>
            <a:off x="8940976" y="6324600"/>
            <a:ext cx="203024"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a:spLocks noGrp="1"/>
          </p:cNvSpPr>
          <p:nvPr>
            <p:ph type="title" idx="4294967295"/>
          </p:nvPr>
        </p:nvSpPr>
        <p:spPr>
          <a:xfrm>
            <a:off x="-1" y="639762"/>
            <a:ext cx="9144002" cy="1143001"/>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kk-KZ" dirty="0" smtClean="0"/>
              <a:t>Ішек секрециясы</a:t>
            </a:r>
            <a:endParaRPr dirty="0"/>
          </a:p>
        </p:txBody>
      </p:sp>
      <p:sp>
        <p:nvSpPr>
          <p:cNvPr id="110" name="Google Shape;110;p8"/>
          <p:cNvSpPr txBox="1">
            <a:spLocks noGrp="1"/>
          </p:cNvSpPr>
          <p:nvPr>
            <p:ph type="body" idx="4294967295"/>
          </p:nvPr>
        </p:nvSpPr>
        <p:spPr>
          <a:xfrm>
            <a:off x="549275" y="2117725"/>
            <a:ext cx="8167688" cy="4114800"/>
          </a:xfrm>
          <a:prstGeom prst="rect">
            <a:avLst/>
          </a:prstGeom>
          <a:noFill/>
          <a:ln>
            <a:noFill/>
          </a:ln>
        </p:spPr>
        <p:txBody>
          <a:bodyPr spcFirstLastPara="1" wrap="square" lIns="45700" tIns="45700" rIns="45700" bIns="45700" anchor="t" anchorCtr="0">
            <a:normAutofit/>
          </a:bodyPr>
          <a:lstStyle/>
          <a:p>
            <a:pPr marL="342900" lvl="0" indent="-342900">
              <a:lnSpc>
                <a:spcPct val="100000"/>
              </a:lnSpc>
              <a:buClr>
                <a:srgbClr val="000000"/>
              </a:buClr>
              <a:buSzPts val="2800"/>
              <a:buFont typeface="Arial"/>
              <a:buChar char="•"/>
            </a:pPr>
            <a:r>
              <a:rPr lang="kk-KZ" sz="2800" b="1" dirty="0">
                <a:solidFill>
                  <a:srgbClr val="000000"/>
                </a:solidFill>
              </a:rPr>
              <a:t>Ішек крипталары </a:t>
            </a:r>
            <a:r>
              <a:rPr lang="kk-KZ" sz="2800" b="1" dirty="0" smtClean="0">
                <a:solidFill>
                  <a:srgbClr val="000000"/>
                </a:solidFill>
              </a:rPr>
              <a:t>күніне </a:t>
            </a:r>
            <a:r>
              <a:rPr lang="kk-KZ" sz="2800" b="1" dirty="0">
                <a:solidFill>
                  <a:srgbClr val="000000"/>
                </a:solidFill>
              </a:rPr>
              <a:t>1-ден 2 л ішек шырынын бөледі</a:t>
            </a:r>
            <a:endParaRPr dirty="0"/>
          </a:p>
        </p:txBody>
      </p:sp>
      <p:sp>
        <p:nvSpPr>
          <p:cNvPr id="111" name="Google Shape;111;p8"/>
          <p:cNvSpPr txBox="1">
            <a:spLocks noGrp="1"/>
          </p:cNvSpPr>
          <p:nvPr>
            <p:ph type="sldNum" idx="4294967295"/>
          </p:nvPr>
        </p:nvSpPr>
        <p:spPr>
          <a:xfrm>
            <a:off x="8940976" y="6324600"/>
            <a:ext cx="203024"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8</a:t>
            </a:fld>
            <a:endParaRPr/>
          </a:p>
        </p:txBody>
      </p:sp>
      <p:grpSp>
        <p:nvGrpSpPr>
          <p:cNvPr id="112" name="Google Shape;112;p8"/>
          <p:cNvGrpSpPr/>
          <p:nvPr/>
        </p:nvGrpSpPr>
        <p:grpSpPr>
          <a:xfrm>
            <a:off x="300029" y="3978266"/>
            <a:ext cx="980374" cy="1007340"/>
            <a:chOff x="-2" y="-1"/>
            <a:chExt cx="980373" cy="1007339"/>
          </a:xfrm>
        </p:grpSpPr>
        <p:sp>
          <p:nvSpPr>
            <p:cNvPr id="113" name="Google Shape;113;p8"/>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114" name="Google Shape;114;p8"/>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115" name="Google Shape;115;p8"/>
            <p:cNvGrpSpPr/>
            <p:nvPr/>
          </p:nvGrpSpPr>
          <p:grpSpPr>
            <a:xfrm>
              <a:off x="142133" y="146025"/>
              <a:ext cx="696256" cy="715332"/>
              <a:chOff x="-2" y="-1"/>
              <a:chExt cx="696255" cy="715331"/>
            </a:xfrm>
          </p:grpSpPr>
          <p:sp>
            <p:nvSpPr>
              <p:cNvPr id="116" name="Google Shape;116;p8"/>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117" name="Google Shape;117;p8"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118" name="Google Shape;118;p8"/>
          <p:cNvSpPr txBox="1"/>
          <p:nvPr/>
        </p:nvSpPr>
        <p:spPr>
          <a:xfrm>
            <a:off x="1435099" y="4147852"/>
            <a:ext cx="7045674" cy="1449388"/>
          </a:xfrm>
          <a:prstGeom prst="rect">
            <a:avLst/>
          </a:prstGeom>
          <a:noFill/>
          <a:ln>
            <a:noFill/>
          </a:ln>
        </p:spPr>
        <p:txBody>
          <a:bodyPr spcFirstLastPara="1" wrap="square" lIns="45700" tIns="45700" rIns="45700" bIns="45700" anchor="ctr" anchorCtr="0">
            <a:normAutofit/>
          </a:bodyPr>
          <a:lstStyle/>
          <a:p>
            <a:pPr lvl="0">
              <a:buSzPts val="2340"/>
            </a:pPr>
            <a:r>
              <a:rPr lang="ru-RU" sz="2340" b="1" dirty="0" err="1" smtClean="0"/>
              <a:t>Ащы</a:t>
            </a:r>
            <a:r>
              <a:rPr lang="ru-RU" sz="2340" b="1" dirty="0" smtClean="0"/>
              <a:t> </a:t>
            </a:r>
            <a:r>
              <a:rPr lang="ru-RU" sz="2340" b="1" dirty="0" err="1"/>
              <a:t>ішектің</a:t>
            </a:r>
            <a:r>
              <a:rPr lang="ru-RU" sz="2340" b="1" dirty="0"/>
              <a:t> </a:t>
            </a:r>
            <a:r>
              <a:rPr lang="ru-RU" sz="2340" b="1" dirty="0" err="1"/>
              <a:t>щеткалы</a:t>
            </a:r>
            <a:r>
              <a:rPr lang="ru-RU" sz="2340" b="1" dirty="0"/>
              <a:t> </a:t>
            </a:r>
            <a:r>
              <a:rPr lang="ru-RU" sz="2340" b="1" dirty="0" err="1"/>
              <a:t>шекара</a:t>
            </a:r>
            <a:r>
              <a:rPr lang="ru-RU" sz="2340" b="1" dirty="0"/>
              <a:t> </a:t>
            </a:r>
            <a:r>
              <a:rPr lang="ru-RU" sz="2340" b="1" dirty="0" err="1"/>
              <a:t>ферменттерін</a:t>
            </a:r>
            <a:r>
              <a:rPr lang="ru-RU" sz="2340" b="1" dirty="0"/>
              <a:t> </a:t>
            </a:r>
            <a:r>
              <a:rPr lang="ru-RU" sz="2340" b="1" dirty="0" err="1"/>
              <a:t>және</a:t>
            </a:r>
            <a:r>
              <a:rPr lang="ru-RU" sz="2340" b="1" dirty="0"/>
              <a:t> </a:t>
            </a:r>
            <a:r>
              <a:rPr lang="ru-RU" sz="2340" b="1" dirty="0" err="1"/>
              <a:t>олардың</a:t>
            </a:r>
            <a:r>
              <a:rPr lang="ru-RU" sz="2340" b="1" dirty="0"/>
              <a:t> </a:t>
            </a:r>
            <a:r>
              <a:rPr lang="ru-RU" sz="2340" b="1" dirty="0" err="1"/>
              <a:t>қызметтерін</a:t>
            </a:r>
            <a:r>
              <a:rPr lang="ru-RU" sz="2340" b="1" dirty="0"/>
              <a:t> </a:t>
            </a:r>
            <a:r>
              <a:rPr lang="ru-RU" sz="2340" b="1" dirty="0" err="1"/>
              <a:t>сипаттаңыз</a:t>
            </a:r>
            <a:r>
              <a:rPr lang="ru-RU" sz="2340" b="1" dirty="0"/>
              <a:t>?</a:t>
            </a:r>
            <a:r>
              <a:rPr lang="en-US" sz="2340" b="1" i="0" u="none" strike="noStrike" cap="none" dirty="0">
                <a:solidFill>
                  <a:srgbClr val="000000"/>
                </a:solidFill>
                <a:latin typeface="Arial"/>
                <a:ea typeface="Arial"/>
                <a:cs typeface="Arial"/>
                <a:sym typeface="Arial"/>
              </a:rPr>
              <a:t/>
            </a:r>
            <a:br>
              <a:rPr lang="en-US" sz="2340" b="1" i="0" u="none" strike="noStrike" cap="none" dirty="0">
                <a:solidFill>
                  <a:srgbClr val="000000"/>
                </a:solidFill>
                <a:latin typeface="Arial"/>
                <a:ea typeface="Arial"/>
                <a:cs typeface="Arial"/>
                <a:sym typeface="Arial"/>
              </a:rPr>
            </a:b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300"/>
                                        <p:tgtEl>
                                          <p:spTgt spid="112"/>
                                        </p:tgtEl>
                                        <p:attrNameLst>
                                          <p:attrName>ppt_w</p:attrName>
                                        </p:attrNameLst>
                                      </p:cBhvr>
                                      <p:tavLst>
                                        <p:tav tm="0">
                                          <p:val>
                                            <p:strVal val="0"/>
                                          </p:val>
                                        </p:tav>
                                        <p:tav tm="100000">
                                          <p:val>
                                            <p:strVal val="#ppt_w"/>
                                          </p:val>
                                        </p:tav>
                                      </p:tavLst>
                                    </p:anim>
                                    <p:anim calcmode="lin" valueType="num">
                                      <p:cBhvr additive="base">
                                        <p:cTn id="8" dur="300"/>
                                        <p:tgtEl>
                                          <p:spTgt spid="11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a:spLocks noGrp="1"/>
          </p:cNvSpPr>
          <p:nvPr>
            <p:ph type="title" idx="4294967295"/>
          </p:nvPr>
        </p:nvSpPr>
        <p:spPr>
          <a:xfrm>
            <a:off x="-1" y="246062"/>
            <a:ext cx="9144002" cy="1143001"/>
          </a:xfrm>
          <a:prstGeom prst="rect">
            <a:avLst/>
          </a:prstGeom>
          <a:noFill/>
          <a:ln>
            <a:noFill/>
          </a:ln>
        </p:spPr>
        <p:txBody>
          <a:bodyPr spcFirstLastPara="1" wrap="square" lIns="45700" tIns="45700" rIns="45700" bIns="45700" anchor="ctr" anchorCtr="0">
            <a:normAutofit/>
          </a:bodyPr>
          <a:lstStyle/>
          <a:p>
            <a:pPr lvl="0" algn="ctr">
              <a:buSzPts val="4400"/>
            </a:pPr>
            <a:r>
              <a:rPr lang="ru-RU" dirty="0" err="1"/>
              <a:t>Ішектің</a:t>
            </a:r>
            <a:r>
              <a:rPr lang="ru-RU" dirty="0"/>
              <a:t> </a:t>
            </a:r>
            <a:r>
              <a:rPr lang="ru-RU" dirty="0" err="1"/>
              <a:t>қозғалғыштығы</a:t>
            </a:r>
            <a:endParaRPr dirty="0"/>
          </a:p>
        </p:txBody>
      </p:sp>
      <p:sp>
        <p:nvSpPr>
          <p:cNvPr id="124" name="Google Shape;124;p9"/>
          <p:cNvSpPr txBox="1">
            <a:spLocks noGrp="1"/>
          </p:cNvSpPr>
          <p:nvPr>
            <p:ph type="body" idx="4294967295"/>
          </p:nvPr>
        </p:nvSpPr>
        <p:spPr>
          <a:xfrm>
            <a:off x="488156" y="2938411"/>
            <a:ext cx="8167688" cy="3652787"/>
          </a:xfrm>
          <a:prstGeom prst="rect">
            <a:avLst/>
          </a:prstGeom>
          <a:noFill/>
          <a:ln>
            <a:noFill/>
          </a:ln>
        </p:spPr>
        <p:txBody>
          <a:bodyPr spcFirstLastPara="1" wrap="square" lIns="45700" tIns="45700" rIns="45700" bIns="45700" anchor="t" anchorCtr="0">
            <a:normAutofit lnSpcReduction="10000"/>
          </a:bodyPr>
          <a:lstStyle/>
          <a:p>
            <a:pPr marL="322325" lvl="0" indent="-322325">
              <a:lnSpc>
                <a:spcPct val="100000"/>
              </a:lnSpc>
              <a:buClr>
                <a:srgbClr val="000000"/>
              </a:buClr>
              <a:buSzPts val="2632"/>
              <a:buFont typeface="Arial"/>
              <a:buChar char="•"/>
            </a:pPr>
            <a:r>
              <a:rPr lang="ru-RU" dirty="0" err="1"/>
              <a:t>сегменттеу</a:t>
            </a:r>
            <a:r>
              <a:rPr lang="ru-RU" dirty="0"/>
              <a:t> - </a:t>
            </a:r>
            <a:r>
              <a:rPr lang="ru-RU" dirty="0" err="1"/>
              <a:t>ішектің</a:t>
            </a:r>
            <a:r>
              <a:rPr lang="ru-RU" dirty="0"/>
              <a:t> </a:t>
            </a:r>
            <a:r>
              <a:rPr lang="ru-RU" dirty="0" err="1"/>
              <a:t>бойында</a:t>
            </a:r>
            <a:r>
              <a:rPr lang="ru-RU" dirty="0"/>
              <a:t> </a:t>
            </a:r>
            <a:r>
              <a:rPr lang="ru-RU" dirty="0" err="1"/>
              <a:t>бірнеше</a:t>
            </a:r>
            <a:r>
              <a:rPr lang="ru-RU" dirty="0"/>
              <a:t> </a:t>
            </a:r>
            <a:r>
              <a:rPr lang="ru-RU" dirty="0" err="1"/>
              <a:t>жерде</a:t>
            </a:r>
            <a:r>
              <a:rPr lang="ru-RU" dirty="0"/>
              <a:t> </a:t>
            </a:r>
            <a:r>
              <a:rPr lang="ru-RU" dirty="0" err="1"/>
              <a:t>стационарлық</a:t>
            </a:r>
            <a:r>
              <a:rPr lang="ru-RU" dirty="0"/>
              <a:t> </a:t>
            </a:r>
            <a:r>
              <a:rPr lang="ru-RU" dirty="0" err="1"/>
              <a:t>сақиналық</a:t>
            </a:r>
            <a:r>
              <a:rPr lang="ru-RU" dirty="0"/>
              <a:t> </a:t>
            </a:r>
            <a:r>
              <a:rPr lang="ru-RU" dirty="0" err="1"/>
              <a:t>тарылулар</a:t>
            </a:r>
            <a:r>
              <a:rPr lang="ru-RU" dirty="0"/>
              <a:t> </a:t>
            </a:r>
            <a:r>
              <a:rPr lang="ru-RU" dirty="0" err="1"/>
              <a:t>пайда</a:t>
            </a:r>
            <a:r>
              <a:rPr lang="ru-RU" dirty="0"/>
              <a:t> </a:t>
            </a:r>
            <a:r>
              <a:rPr lang="ru-RU" dirty="0" err="1"/>
              <a:t>болатын</a:t>
            </a:r>
            <a:r>
              <a:rPr lang="ru-RU" dirty="0"/>
              <a:t> </a:t>
            </a:r>
            <a:r>
              <a:rPr lang="ru-RU" dirty="0" err="1"/>
              <a:t>қозғалыс</a:t>
            </a:r>
            <a:endParaRPr lang="ru-RU" dirty="0"/>
          </a:p>
          <a:p>
            <a:pPr marL="0" lvl="0" indent="0">
              <a:lnSpc>
                <a:spcPct val="100000"/>
              </a:lnSpc>
              <a:buClr>
                <a:srgbClr val="000000"/>
              </a:buClr>
              <a:buSzPts val="2632"/>
              <a:buNone/>
            </a:pPr>
            <a:r>
              <a:rPr lang="ru-RU" dirty="0"/>
              <a:t>     - кардиостимулятор </a:t>
            </a:r>
            <a:r>
              <a:rPr lang="ru-RU" dirty="0" err="1"/>
              <a:t>жасушалары</a:t>
            </a:r>
            <a:endParaRPr lang="ru-RU" dirty="0"/>
          </a:p>
          <a:p>
            <a:pPr marL="322325" lvl="0" indent="-322325">
              <a:lnSpc>
                <a:spcPct val="100000"/>
              </a:lnSpc>
              <a:buClr>
                <a:srgbClr val="000000"/>
              </a:buClr>
              <a:buSzPts val="2632"/>
              <a:buFont typeface="Arial"/>
              <a:buChar char="•"/>
            </a:pPr>
            <a:r>
              <a:rPr lang="ru-RU" dirty="0"/>
              <a:t>Перистальтика - </a:t>
            </a:r>
            <a:r>
              <a:rPr lang="ru-RU" dirty="0" err="1"/>
              <a:t>ішектің</a:t>
            </a:r>
            <a:r>
              <a:rPr lang="ru-RU" dirty="0"/>
              <a:t> </a:t>
            </a:r>
            <a:r>
              <a:rPr lang="ru-RU" dirty="0" err="1"/>
              <a:t>ішек-қарынға</a:t>
            </a:r>
            <a:r>
              <a:rPr lang="ru-RU" dirty="0"/>
              <a:t> </a:t>
            </a:r>
            <a:r>
              <a:rPr lang="ru-RU" dirty="0" err="1"/>
              <a:t>қарай</a:t>
            </a:r>
            <a:r>
              <a:rPr lang="ru-RU" dirty="0"/>
              <a:t> </a:t>
            </a:r>
            <a:r>
              <a:rPr lang="ru-RU" dirty="0" err="1"/>
              <a:t>біртіндеп</a:t>
            </a:r>
            <a:r>
              <a:rPr lang="ru-RU" dirty="0"/>
              <a:t> </a:t>
            </a:r>
            <a:r>
              <a:rPr lang="ru-RU" dirty="0" err="1"/>
              <a:t>қозғалуы</a:t>
            </a:r>
            <a:r>
              <a:rPr lang="ru-RU" dirty="0"/>
              <a:t>.</a:t>
            </a:r>
          </a:p>
          <a:p>
            <a:pPr marL="0" lvl="0" indent="0">
              <a:lnSpc>
                <a:spcPct val="100000"/>
              </a:lnSpc>
              <a:buClr>
                <a:srgbClr val="000000"/>
              </a:buClr>
              <a:buSzPts val="2632"/>
              <a:buNone/>
            </a:pPr>
            <a:r>
              <a:rPr lang="ru-RU" dirty="0"/>
              <a:t>   </a:t>
            </a:r>
            <a:r>
              <a:rPr lang="ru-RU" dirty="0" smtClean="0"/>
              <a:t>  </a:t>
            </a:r>
            <a:r>
              <a:rPr lang="ru-RU" dirty="0"/>
              <a:t>- </a:t>
            </a:r>
            <a:r>
              <a:rPr lang="ru-RU" dirty="0" err="1"/>
              <a:t>перистальтикалық</a:t>
            </a:r>
            <a:r>
              <a:rPr lang="ru-RU" dirty="0"/>
              <a:t> </a:t>
            </a:r>
            <a:r>
              <a:rPr lang="ru-RU" dirty="0" err="1"/>
              <a:t>толқын</a:t>
            </a:r>
            <a:endParaRPr lang="ru-RU" dirty="0"/>
          </a:p>
          <a:p>
            <a:pPr marL="0" lvl="0" indent="0">
              <a:lnSpc>
                <a:spcPct val="100000"/>
              </a:lnSpc>
              <a:buClr>
                <a:srgbClr val="000000"/>
              </a:buClr>
              <a:buSzPts val="2632"/>
              <a:buNone/>
            </a:pPr>
            <a:r>
              <a:rPr lang="ru-RU" dirty="0"/>
              <a:t>       - </a:t>
            </a:r>
            <a:r>
              <a:rPr lang="ru-RU" dirty="0" err="1"/>
              <a:t>қоныс</a:t>
            </a:r>
            <a:r>
              <a:rPr lang="ru-RU" dirty="0"/>
              <a:t> </a:t>
            </a:r>
            <a:r>
              <a:rPr lang="ru-RU" dirty="0" err="1"/>
              <a:t>аударатын</a:t>
            </a:r>
            <a:r>
              <a:rPr lang="ru-RU" dirty="0"/>
              <a:t> мотор </a:t>
            </a:r>
            <a:r>
              <a:rPr lang="ru-RU" dirty="0" err="1"/>
              <a:t>кешені</a:t>
            </a:r>
            <a:endParaRPr lang="ru-RU" dirty="0"/>
          </a:p>
          <a:p>
            <a:pPr marL="0" lvl="0" indent="0">
              <a:lnSpc>
                <a:spcPct val="100000"/>
              </a:lnSpc>
              <a:buClr>
                <a:srgbClr val="000000"/>
              </a:buClr>
              <a:buSzPts val="2632"/>
              <a:buNone/>
            </a:pPr>
            <a:r>
              <a:rPr lang="ru-RU" dirty="0" smtClean="0"/>
              <a:t>      </a:t>
            </a:r>
            <a:r>
              <a:rPr lang="ru-RU" dirty="0"/>
              <a:t>- </a:t>
            </a:r>
            <a:r>
              <a:rPr lang="ru-RU" dirty="0" err="1"/>
              <a:t>илеоцекальды</a:t>
            </a:r>
            <a:r>
              <a:rPr lang="ru-RU" dirty="0"/>
              <a:t> </a:t>
            </a:r>
            <a:r>
              <a:rPr lang="ru-RU" dirty="0" err="1"/>
              <a:t>қақпақша</a:t>
            </a:r>
            <a:endParaRPr lang="ru-RU" dirty="0"/>
          </a:p>
          <a:p>
            <a:pPr marL="0" lvl="0" indent="0">
              <a:lnSpc>
                <a:spcPct val="100000"/>
              </a:lnSpc>
              <a:buClr>
                <a:srgbClr val="000000"/>
              </a:buClr>
              <a:buSzPts val="2632"/>
              <a:buNone/>
            </a:pPr>
            <a:r>
              <a:rPr lang="ru-RU" dirty="0"/>
              <a:t>        - </a:t>
            </a:r>
            <a:r>
              <a:rPr lang="ru-RU" dirty="0" err="1"/>
              <a:t>асқазан-ішек</a:t>
            </a:r>
            <a:r>
              <a:rPr lang="ru-RU" dirty="0"/>
              <a:t> </a:t>
            </a:r>
            <a:r>
              <a:rPr lang="ru-RU" dirty="0" err="1"/>
              <a:t>рефлексі</a:t>
            </a:r>
            <a:endParaRPr dirty="0"/>
          </a:p>
        </p:txBody>
      </p:sp>
      <p:sp>
        <p:nvSpPr>
          <p:cNvPr id="125" name="Google Shape;125;p9"/>
          <p:cNvSpPr txBox="1">
            <a:spLocks noGrp="1"/>
          </p:cNvSpPr>
          <p:nvPr>
            <p:ph type="sldNum" idx="4294967295"/>
          </p:nvPr>
        </p:nvSpPr>
        <p:spPr>
          <a:xfrm>
            <a:off x="8940976" y="6324600"/>
            <a:ext cx="203024"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9</a:t>
            </a:fld>
            <a:endParaRPr/>
          </a:p>
        </p:txBody>
      </p:sp>
      <p:grpSp>
        <p:nvGrpSpPr>
          <p:cNvPr id="126" name="Google Shape;126;p9"/>
          <p:cNvGrpSpPr/>
          <p:nvPr/>
        </p:nvGrpSpPr>
        <p:grpSpPr>
          <a:xfrm>
            <a:off x="261929" y="1660067"/>
            <a:ext cx="980374" cy="1007340"/>
            <a:chOff x="-2" y="-1"/>
            <a:chExt cx="980373" cy="1007339"/>
          </a:xfrm>
        </p:grpSpPr>
        <p:sp>
          <p:nvSpPr>
            <p:cNvPr id="127" name="Google Shape;127;p9"/>
            <p:cNvSpPr/>
            <p:nvPr/>
          </p:nvSpPr>
          <p:spPr>
            <a:xfrm>
              <a:off x="-2" y="-1"/>
              <a:ext cx="980373" cy="1007339"/>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sp>
          <p:nvSpPr>
            <p:cNvPr id="128" name="Google Shape;128;p9"/>
            <p:cNvSpPr/>
            <p:nvPr/>
          </p:nvSpPr>
          <p:spPr>
            <a:xfrm>
              <a:off x="165065" y="169585"/>
              <a:ext cx="650359" cy="668149"/>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a:buNone/>
              </a:pPr>
              <a:endParaRPr sz="1200" b="0" i="0" u="none" strike="noStrike" cap="none">
                <a:solidFill>
                  <a:srgbClr val="F1F1F1"/>
                </a:solidFill>
                <a:latin typeface="Trebuchet MS"/>
                <a:ea typeface="Trebuchet MS"/>
                <a:cs typeface="Trebuchet MS"/>
                <a:sym typeface="Trebuchet MS"/>
              </a:endParaRPr>
            </a:p>
          </p:txBody>
        </p:sp>
        <p:grpSp>
          <p:nvGrpSpPr>
            <p:cNvPr id="129" name="Google Shape;129;p9"/>
            <p:cNvGrpSpPr/>
            <p:nvPr/>
          </p:nvGrpSpPr>
          <p:grpSpPr>
            <a:xfrm>
              <a:off x="142133" y="146025"/>
              <a:ext cx="696256" cy="715332"/>
              <a:chOff x="-2" y="-1"/>
              <a:chExt cx="696255" cy="715331"/>
            </a:xfrm>
          </p:grpSpPr>
          <p:sp>
            <p:nvSpPr>
              <p:cNvPr id="130" name="Google Shape;130;p9"/>
              <p:cNvSpPr/>
              <p:nvPr/>
            </p:nvSpPr>
            <p:spPr>
              <a:xfrm>
                <a:off x="-2" y="0"/>
                <a:ext cx="696253" cy="715326"/>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Trebuchet MS"/>
                  <a:ea typeface="Trebuchet MS"/>
                  <a:cs typeface="Trebuchet MS"/>
                  <a:sym typeface="Trebuchet MS"/>
                </a:endParaRPr>
              </a:p>
            </p:txBody>
          </p:sp>
          <p:pic>
            <p:nvPicPr>
              <p:cNvPr id="131" name="Google Shape;131;p9" descr="image3.png"/>
              <p:cNvPicPr preferRelativeResize="0"/>
              <p:nvPr/>
            </p:nvPicPr>
            <p:blipFill rotWithShape="1">
              <a:blip r:embed="rId3">
                <a:alphaModFix/>
              </a:blip>
              <a:srcRect/>
              <a:stretch/>
            </p:blipFill>
            <p:spPr>
              <a:xfrm>
                <a:off x="2" y="-1"/>
                <a:ext cx="696251" cy="715331"/>
              </a:xfrm>
              <a:prstGeom prst="rect">
                <a:avLst/>
              </a:prstGeom>
              <a:noFill/>
              <a:ln>
                <a:noFill/>
              </a:ln>
            </p:spPr>
          </p:pic>
        </p:grpSp>
      </p:grpSp>
      <p:sp>
        <p:nvSpPr>
          <p:cNvPr id="132" name="Google Shape;132;p9"/>
          <p:cNvSpPr txBox="1"/>
          <p:nvPr/>
        </p:nvSpPr>
        <p:spPr>
          <a:xfrm>
            <a:off x="1422399" y="1549400"/>
            <a:ext cx="7045674" cy="1449388"/>
          </a:xfrm>
          <a:prstGeom prst="rect">
            <a:avLst/>
          </a:prstGeom>
          <a:noFill/>
          <a:ln>
            <a:noFill/>
          </a:ln>
        </p:spPr>
        <p:txBody>
          <a:bodyPr spcFirstLastPara="1" wrap="square" lIns="45700" tIns="45700" rIns="45700" bIns="45700" anchor="ctr" anchorCtr="0">
            <a:normAutofit/>
          </a:bodyPr>
          <a:lstStyle/>
          <a:p>
            <a:pPr lvl="0">
              <a:buSzPts val="2844"/>
            </a:pPr>
            <a:r>
              <a:rPr lang="ru-RU" sz="2844" b="1" dirty="0" err="1"/>
              <a:t>Аш</a:t>
            </a:r>
            <a:r>
              <a:rPr lang="ru-RU" sz="2844" b="1" dirty="0"/>
              <a:t> </a:t>
            </a:r>
            <a:r>
              <a:rPr lang="ru-RU" sz="2844" b="1" dirty="0" err="1"/>
              <a:t>ішектің</a:t>
            </a:r>
            <a:r>
              <a:rPr lang="ru-RU" sz="2844" b="1" dirty="0"/>
              <a:t> </a:t>
            </a:r>
            <a:r>
              <a:rPr lang="ru-RU" sz="2844" b="1" dirty="0" err="1"/>
              <a:t>қызметтерін</a:t>
            </a:r>
            <a:r>
              <a:rPr lang="ru-RU" sz="2844" b="1" dirty="0"/>
              <a:t> </a:t>
            </a:r>
            <a:r>
              <a:rPr lang="ru-RU" sz="2844" b="1" dirty="0" err="1"/>
              <a:t>сипаттаңыз</a:t>
            </a:r>
            <a:endParaRPr lang="ru-RU" sz="2844" b="1" dirty="0"/>
          </a:p>
          <a:p>
            <a:pPr lvl="0">
              <a:buSzPts val="2844"/>
            </a:pPr>
            <a:r>
              <a:rPr lang="ru-RU" sz="2844" b="1" dirty="0" err="1"/>
              <a:t>толғақ</a:t>
            </a:r>
            <a:r>
              <a:rPr lang="ru-RU" sz="2844" b="1"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300"/>
                                        <p:tgtEl>
                                          <p:spTgt spid="126"/>
                                        </p:tgtEl>
                                        <p:attrNameLst>
                                          <p:attrName>ppt_w</p:attrName>
                                        </p:attrNameLst>
                                      </p:cBhvr>
                                      <p:tavLst>
                                        <p:tav tm="0">
                                          <p:val>
                                            <p:strVal val="0"/>
                                          </p:val>
                                        </p:tav>
                                        <p:tav tm="100000">
                                          <p:val>
                                            <p:strVal val="#ppt_w"/>
                                          </p:val>
                                        </p:tav>
                                      </p:tavLst>
                                    </p:anim>
                                    <p:anim calcmode="lin" valueType="num">
                                      <p:cBhvr additive="base">
                                        <p:cTn id="8" dur="300"/>
                                        <p:tgtEl>
                                          <p:spTgt spid="12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2771</Words>
  <Application>Microsoft Office PowerPoint</Application>
  <PresentationFormat>Экран (4:3)</PresentationFormat>
  <Paragraphs>288</Paragraphs>
  <Slides>40</Slides>
  <Notes>40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40</vt:i4>
      </vt:variant>
    </vt:vector>
  </HeadingPairs>
  <TitlesOfParts>
    <vt:vector size="48" baseType="lpstr">
      <vt:lpstr>Arial</vt:lpstr>
      <vt:lpstr>Helvetica Neue</vt:lpstr>
      <vt:lpstr>Merriweather Sans</vt:lpstr>
      <vt:lpstr>Times</vt:lpstr>
      <vt:lpstr>Georgia</vt:lpstr>
      <vt:lpstr>Times New Roman</vt:lpstr>
      <vt:lpstr>Trebuchet MS</vt:lpstr>
      <vt:lpstr>White</vt:lpstr>
      <vt:lpstr>Презентация PowerPoint</vt:lpstr>
      <vt:lpstr>Презентация PowerPoint</vt:lpstr>
      <vt:lpstr>НӘТИЖЕЛЕРДІ ОҚЫТУ</vt:lpstr>
      <vt:lpstr>Жалпы анатомия</vt:lpstr>
      <vt:lpstr>Қанайналымы</vt:lpstr>
      <vt:lpstr>Жіңішке ішек</vt:lpstr>
      <vt:lpstr>Микроскопиялық анатомия </vt:lpstr>
      <vt:lpstr>Ішек секрециясы</vt:lpstr>
      <vt:lpstr>Ішектің қозғалғыштығы</vt:lpstr>
      <vt:lpstr>Презентация PowerPoint</vt:lpstr>
      <vt:lpstr>Химиялық ас қорыту және сіңіру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Протеиндер</vt:lpstr>
      <vt:lpstr>Протеиндердің сіңірілуі</vt:lpstr>
      <vt:lpstr>Липидтер</vt:lpstr>
      <vt:lpstr>эмульсия тамшылары</vt:lpstr>
      <vt:lpstr>Липидті сіңіру</vt:lpstr>
      <vt:lpstr>Липидті сіңіру</vt:lpstr>
      <vt:lpstr>Нуклеин қышқылдары және дәрумендер</vt:lpstr>
      <vt:lpstr>Минералдар</vt:lpstr>
      <vt:lpstr>Кальций</vt:lpstr>
      <vt:lpstr>Су балансы</vt:lpstr>
      <vt:lpstr>Тоқ ішек анатомиясы</vt:lpstr>
      <vt:lpstr>Тоқ ішектің жалпы анатомиясы</vt:lpstr>
      <vt:lpstr>Анальды каналдың анатомиясы</vt:lpstr>
      <vt:lpstr>Сіңіру және қозғалғыштық</vt:lpstr>
      <vt:lpstr>Дәрет</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 Windows</cp:lastModifiedBy>
  <cp:revision>8</cp:revision>
  <dcterms:modified xsi:type="dcterms:W3CDTF">2020-09-19T20:44:01Z</dcterms:modified>
</cp:coreProperties>
</file>